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22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49A20-69CC-274E-A66A-39679C6BEA9A}" v="10" dt="2023-11-30T07:21:31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94577"/>
  </p:normalViewPr>
  <p:slideViewPr>
    <p:cSldViewPr snapToGrid="0">
      <p:cViewPr varScale="1">
        <p:scale>
          <a:sx n="116" d="100"/>
          <a:sy n="116" d="100"/>
        </p:scale>
        <p:origin x="3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17535-73AF-4B72-9DE0-5E2395038A8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E5168F-0DFB-4137-95FD-E6F910F94C48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YEAR - 1972 to 2018</a:t>
          </a:r>
        </a:p>
      </dgm:t>
    </dgm:pt>
    <dgm:pt modelId="{DF129DA4-7593-4541-8A63-DCA570521852}" type="parTrans" cxnId="{95A8E9F1-633A-43EA-BFED-B1DD7A92BA5B}">
      <dgm:prSet/>
      <dgm:spPr/>
      <dgm:t>
        <a:bodyPr/>
        <a:lstStyle/>
        <a:p>
          <a:endParaRPr lang="en-US"/>
        </a:p>
      </dgm:t>
    </dgm:pt>
    <dgm:pt modelId="{48F6B2AA-A663-48BA-8532-4BAD66A6A610}" type="sibTrans" cxnId="{95A8E9F1-633A-43EA-BFED-B1DD7A92BA5B}">
      <dgm:prSet/>
      <dgm:spPr/>
      <dgm:t>
        <a:bodyPr/>
        <a:lstStyle/>
        <a:p>
          <a:endParaRPr lang="en-US"/>
        </a:p>
      </dgm:t>
    </dgm:pt>
    <dgm:pt modelId="{2D8EFECC-15E1-459D-B956-5F4EF5206003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WRKSTAT - full time, part time, retired, house keeping, not working, unemployed, school, others</a:t>
          </a:r>
        </a:p>
      </dgm:t>
    </dgm:pt>
    <dgm:pt modelId="{3FA0FDA3-7ECB-45F6-9AD2-41D51DBD9F60}" type="parTrans" cxnId="{9A771917-EE4F-4D67-9A3C-2411778FD081}">
      <dgm:prSet/>
      <dgm:spPr/>
      <dgm:t>
        <a:bodyPr/>
        <a:lstStyle/>
        <a:p>
          <a:endParaRPr lang="en-US"/>
        </a:p>
      </dgm:t>
    </dgm:pt>
    <dgm:pt modelId="{97534B0B-E454-4DB6-9002-2B06853029E7}" type="sibTrans" cxnId="{9A771917-EE4F-4D67-9A3C-2411778FD081}">
      <dgm:prSet/>
      <dgm:spPr/>
      <dgm:t>
        <a:bodyPr/>
        <a:lstStyle/>
        <a:p>
          <a:endParaRPr lang="en-US"/>
        </a:p>
      </dgm:t>
    </dgm:pt>
    <dgm:pt modelId="{4B8ED24B-4114-4F68-8B24-B35CF020F70D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MARITAL - married, widowed, unmarried, divorced,</a:t>
          </a:r>
        </a:p>
        <a:p>
          <a:r>
            <a:rPr lang="en-US" sz="1000" dirty="0"/>
            <a:t>separated</a:t>
          </a:r>
        </a:p>
      </dgm:t>
    </dgm:pt>
    <dgm:pt modelId="{0FFD04ED-ECB5-465F-9DC5-4CD7C7067648}" type="parTrans" cxnId="{0E70C505-8CD4-449E-8951-69FE93B9AD09}">
      <dgm:prSet/>
      <dgm:spPr/>
      <dgm:t>
        <a:bodyPr/>
        <a:lstStyle/>
        <a:p>
          <a:endParaRPr lang="en-US"/>
        </a:p>
      </dgm:t>
    </dgm:pt>
    <dgm:pt modelId="{8F771325-9892-4387-BA37-F7FD9652E4D5}" type="sibTrans" cxnId="{0E70C505-8CD4-449E-8951-69FE93B9AD09}">
      <dgm:prSet/>
      <dgm:spPr/>
      <dgm:t>
        <a:bodyPr/>
        <a:lstStyle/>
        <a:p>
          <a:endParaRPr lang="en-US"/>
        </a:p>
      </dgm:t>
    </dgm:pt>
    <dgm:pt modelId="{A57E8FFE-FAB9-4C93-B03B-94EF578042E5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AGE - 18 to 99 years</a:t>
          </a:r>
        </a:p>
      </dgm:t>
    </dgm:pt>
    <dgm:pt modelId="{D9180CEB-1D82-4451-840D-EACCB637ED85}" type="parTrans" cxnId="{02883876-E737-4A23-AEBE-0A5CAA369070}">
      <dgm:prSet/>
      <dgm:spPr/>
      <dgm:t>
        <a:bodyPr/>
        <a:lstStyle/>
        <a:p>
          <a:endParaRPr lang="en-US"/>
        </a:p>
      </dgm:t>
    </dgm:pt>
    <dgm:pt modelId="{7461FA67-255B-48C2-B0FC-0979B8096E91}" type="sibTrans" cxnId="{02883876-E737-4A23-AEBE-0A5CAA369070}">
      <dgm:prSet/>
      <dgm:spPr/>
      <dgm:t>
        <a:bodyPr/>
        <a:lstStyle/>
        <a:p>
          <a:endParaRPr lang="en-US"/>
        </a:p>
      </dgm:t>
    </dgm:pt>
    <dgm:pt modelId="{5AB9EDA4-4EA0-4184-A5CF-C15684020D60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EDUC - 0 to 20</a:t>
          </a:r>
        </a:p>
      </dgm:t>
    </dgm:pt>
    <dgm:pt modelId="{3A223C69-04A8-4228-A9D2-661846D1CC32}" type="parTrans" cxnId="{803F693F-43CF-4EE5-85DE-42A32EB1AED5}">
      <dgm:prSet/>
      <dgm:spPr/>
      <dgm:t>
        <a:bodyPr/>
        <a:lstStyle/>
        <a:p>
          <a:endParaRPr lang="en-US"/>
        </a:p>
      </dgm:t>
    </dgm:pt>
    <dgm:pt modelId="{50922892-5EFC-4637-84AC-898A4FEEE6EC}" type="sibTrans" cxnId="{803F693F-43CF-4EE5-85DE-42A32EB1AED5}">
      <dgm:prSet/>
      <dgm:spPr/>
      <dgm:t>
        <a:bodyPr/>
        <a:lstStyle/>
        <a:p>
          <a:endParaRPr lang="en-US"/>
        </a:p>
      </dgm:t>
    </dgm:pt>
    <dgm:pt modelId="{2A5BF28C-0D32-477C-867B-F93D39FA92C5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SEX -  male, female</a:t>
          </a:r>
        </a:p>
      </dgm:t>
    </dgm:pt>
    <dgm:pt modelId="{5937C621-361D-4B5E-A6D6-358BC7D073A2}" type="parTrans" cxnId="{5D8ED20B-C01A-43C0-B5CC-C865874D7D11}">
      <dgm:prSet/>
      <dgm:spPr/>
      <dgm:t>
        <a:bodyPr/>
        <a:lstStyle/>
        <a:p>
          <a:endParaRPr lang="en-US"/>
        </a:p>
      </dgm:t>
    </dgm:pt>
    <dgm:pt modelId="{7781D5B8-9E71-485D-9065-800C8C27BD29}" type="sibTrans" cxnId="{5D8ED20B-C01A-43C0-B5CC-C865874D7D11}">
      <dgm:prSet/>
      <dgm:spPr/>
      <dgm:t>
        <a:bodyPr/>
        <a:lstStyle/>
        <a:p>
          <a:endParaRPr lang="en-US"/>
        </a:p>
      </dgm:t>
    </dgm:pt>
    <dgm:pt modelId="{CA10DF41-DF17-4B33-AD83-3C5981D580E4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RINCOME - &lt;$1000 to &gt;$25000</a:t>
          </a:r>
        </a:p>
      </dgm:t>
    </dgm:pt>
    <dgm:pt modelId="{D371EDE3-61BC-4653-A755-1F0A24D8B168}" type="parTrans" cxnId="{4A4C66DB-24D3-4D83-A68D-8C33EEFEB158}">
      <dgm:prSet/>
      <dgm:spPr/>
      <dgm:t>
        <a:bodyPr/>
        <a:lstStyle/>
        <a:p>
          <a:endParaRPr lang="en-US"/>
        </a:p>
      </dgm:t>
    </dgm:pt>
    <dgm:pt modelId="{4B71B05A-F196-4BE5-8C10-D65174486DEB}" type="sibTrans" cxnId="{4A4C66DB-24D3-4D83-A68D-8C33EEFEB158}">
      <dgm:prSet/>
      <dgm:spPr/>
      <dgm:t>
        <a:bodyPr/>
        <a:lstStyle/>
        <a:p>
          <a:endParaRPr lang="en-US"/>
        </a:p>
      </dgm:t>
    </dgm:pt>
    <dgm:pt modelId="{308AABD3-0EA6-4A2A-990E-E7E97E9C4AA9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REGION - New England, middle Atlantic, north central, south central, mountain, pacific, south Atlantic</a:t>
          </a:r>
        </a:p>
      </dgm:t>
    </dgm:pt>
    <dgm:pt modelId="{4733CCB2-4AE5-440A-A805-7164B29989FD}" type="parTrans" cxnId="{450A8168-E3CB-4B9E-ADEE-8392704480BA}">
      <dgm:prSet/>
      <dgm:spPr/>
      <dgm:t>
        <a:bodyPr/>
        <a:lstStyle/>
        <a:p>
          <a:endParaRPr lang="en-US"/>
        </a:p>
      </dgm:t>
    </dgm:pt>
    <dgm:pt modelId="{C61978CF-32D2-4CB6-B33E-B3ABF7947DB3}" type="sibTrans" cxnId="{450A8168-E3CB-4B9E-ADEE-8392704480BA}">
      <dgm:prSet/>
      <dgm:spPr/>
      <dgm:t>
        <a:bodyPr/>
        <a:lstStyle/>
        <a:p>
          <a:endParaRPr lang="en-US"/>
        </a:p>
      </dgm:t>
    </dgm:pt>
    <dgm:pt modelId="{39E42D04-C139-4FA7-B007-0F331DF06A69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NATDRUG - too little, about right , too much</a:t>
          </a:r>
        </a:p>
      </dgm:t>
    </dgm:pt>
    <dgm:pt modelId="{4EDCD6BB-D8F7-448B-8A9C-636C1A30CA4D}" type="parTrans" cxnId="{0C97AEC4-D082-40B1-97B1-121222AEECB2}">
      <dgm:prSet/>
      <dgm:spPr/>
      <dgm:t>
        <a:bodyPr/>
        <a:lstStyle/>
        <a:p>
          <a:endParaRPr lang="en-US"/>
        </a:p>
      </dgm:t>
    </dgm:pt>
    <dgm:pt modelId="{07790BA3-3C2C-4027-90C3-A86154B1A8DB}" type="sibTrans" cxnId="{0C97AEC4-D082-40B1-97B1-121222AEECB2}">
      <dgm:prSet/>
      <dgm:spPr/>
      <dgm:t>
        <a:bodyPr/>
        <a:lstStyle/>
        <a:p>
          <a:endParaRPr lang="en-US"/>
        </a:p>
      </dgm:t>
    </dgm:pt>
    <dgm:pt modelId="{4B673258-7D1D-4213-A0E8-4C001B36009A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HEALTH - excellent, good, fair, poor</a:t>
          </a:r>
        </a:p>
      </dgm:t>
    </dgm:pt>
    <dgm:pt modelId="{52A3826A-B55E-4530-AFEF-0332A614C1AF}" type="parTrans" cxnId="{A44AA046-5BB2-45AB-A3EA-558932C5BCCD}">
      <dgm:prSet/>
      <dgm:spPr/>
      <dgm:t>
        <a:bodyPr/>
        <a:lstStyle/>
        <a:p>
          <a:endParaRPr lang="en-US"/>
        </a:p>
      </dgm:t>
    </dgm:pt>
    <dgm:pt modelId="{18A97BC5-9A7B-4D9C-A726-748ADE19C10A}" type="sibTrans" cxnId="{A44AA046-5BB2-45AB-A3EA-558932C5BCCD}">
      <dgm:prSet/>
      <dgm:spPr/>
      <dgm:t>
        <a:bodyPr/>
        <a:lstStyle/>
        <a:p>
          <a:endParaRPr lang="en-US"/>
        </a:p>
      </dgm:t>
    </dgm:pt>
    <dgm:pt modelId="{3A2DEE91-8084-4FA4-9228-B92F9644A41A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HAPPY - very happy , pretty happy , not too happy</a:t>
          </a:r>
        </a:p>
      </dgm:t>
    </dgm:pt>
    <dgm:pt modelId="{DC639535-84DA-4111-91C0-5C103EE392AD}" type="parTrans" cxnId="{5B47E31C-6F6F-411C-880C-C2F8D4826850}">
      <dgm:prSet/>
      <dgm:spPr/>
      <dgm:t>
        <a:bodyPr/>
        <a:lstStyle/>
        <a:p>
          <a:endParaRPr lang="en-US"/>
        </a:p>
      </dgm:t>
    </dgm:pt>
    <dgm:pt modelId="{6D0CBB4F-14AE-453D-B9BD-DE81E1BC6884}" type="sibTrans" cxnId="{5B47E31C-6F6F-411C-880C-C2F8D4826850}">
      <dgm:prSet/>
      <dgm:spPr/>
      <dgm:t>
        <a:bodyPr/>
        <a:lstStyle/>
        <a:p>
          <a:endParaRPr lang="en-US"/>
        </a:p>
      </dgm:t>
    </dgm:pt>
    <dgm:pt modelId="{3F52A393-DAE1-4681-816C-22654F15AE1A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SMOKE – yes, no</a:t>
          </a:r>
        </a:p>
      </dgm:t>
    </dgm:pt>
    <dgm:pt modelId="{654833CA-A2D0-437D-9D7B-266236037911}" type="parTrans" cxnId="{C17F984A-DB4E-4EEC-B964-A79F46C22A16}">
      <dgm:prSet/>
      <dgm:spPr/>
      <dgm:t>
        <a:bodyPr/>
        <a:lstStyle/>
        <a:p>
          <a:endParaRPr lang="en-US"/>
        </a:p>
      </dgm:t>
    </dgm:pt>
    <dgm:pt modelId="{F1492E86-6C12-4D83-895C-373C4AC12653}" type="sibTrans" cxnId="{C17F984A-DB4E-4EEC-B964-A79F46C22A16}">
      <dgm:prSet/>
      <dgm:spPr/>
      <dgm:t>
        <a:bodyPr/>
        <a:lstStyle/>
        <a:p>
          <a:endParaRPr lang="en-US"/>
        </a:p>
      </dgm:t>
    </dgm:pt>
    <dgm:pt modelId="{3A3770DD-491C-4A05-A8C0-63D1F90019C2}">
      <dgm:prSet custT="1"/>
      <dgm:spPr>
        <a:solidFill>
          <a:schemeClr val="tx1"/>
        </a:solidFill>
      </dgm:spPr>
      <dgm:t>
        <a:bodyPr/>
        <a:lstStyle/>
        <a:p>
          <a:r>
            <a:rPr lang="en-US" sz="1000" dirty="0"/>
            <a:t>RACE  – white, black, others</a:t>
          </a:r>
        </a:p>
      </dgm:t>
    </dgm:pt>
    <dgm:pt modelId="{A8F84AE0-1BE8-446B-BFE1-543ED6E33F21}" type="parTrans" cxnId="{1469405F-FDAF-4C49-84F2-6957C334D768}">
      <dgm:prSet/>
      <dgm:spPr/>
      <dgm:t>
        <a:bodyPr/>
        <a:lstStyle/>
        <a:p>
          <a:endParaRPr lang="en-US"/>
        </a:p>
      </dgm:t>
    </dgm:pt>
    <dgm:pt modelId="{01771618-5AD5-4245-B41F-83B0ECEC384E}" type="sibTrans" cxnId="{1469405F-FDAF-4C49-84F2-6957C334D768}">
      <dgm:prSet/>
      <dgm:spPr/>
      <dgm:t>
        <a:bodyPr/>
        <a:lstStyle/>
        <a:p>
          <a:endParaRPr lang="en-US"/>
        </a:p>
      </dgm:t>
    </dgm:pt>
    <dgm:pt modelId="{0FFEC91D-0E6D-4F4B-9D51-FFE6A0750679}" type="pres">
      <dgm:prSet presAssocID="{EF417535-73AF-4B72-9DE0-5E2395038A84}" presName="diagram" presStyleCnt="0">
        <dgm:presLayoutVars>
          <dgm:dir/>
          <dgm:resizeHandles val="exact"/>
        </dgm:presLayoutVars>
      </dgm:prSet>
      <dgm:spPr/>
    </dgm:pt>
    <dgm:pt modelId="{55B3C4B9-EC2A-B745-85F9-CAAA55569FF2}" type="pres">
      <dgm:prSet presAssocID="{46E5168F-0DFB-4137-95FD-E6F910F94C48}" presName="node" presStyleLbl="node1" presStyleIdx="0" presStyleCnt="13">
        <dgm:presLayoutVars>
          <dgm:bulletEnabled val="1"/>
        </dgm:presLayoutVars>
      </dgm:prSet>
      <dgm:spPr/>
    </dgm:pt>
    <dgm:pt modelId="{FA12962D-D738-EC49-82B6-9D7356C4C346}" type="pres">
      <dgm:prSet presAssocID="{48F6B2AA-A663-48BA-8532-4BAD66A6A610}" presName="sibTrans" presStyleCnt="0"/>
      <dgm:spPr/>
    </dgm:pt>
    <dgm:pt modelId="{7DA0F841-9128-7E4A-A3B6-FF8DA88A53A7}" type="pres">
      <dgm:prSet presAssocID="{2D8EFECC-15E1-459D-B956-5F4EF5206003}" presName="node" presStyleLbl="node1" presStyleIdx="1" presStyleCnt="13">
        <dgm:presLayoutVars>
          <dgm:bulletEnabled val="1"/>
        </dgm:presLayoutVars>
      </dgm:prSet>
      <dgm:spPr/>
    </dgm:pt>
    <dgm:pt modelId="{7F899EB5-F6D9-304F-A6CF-504F97FD9B22}" type="pres">
      <dgm:prSet presAssocID="{97534B0B-E454-4DB6-9002-2B06853029E7}" presName="sibTrans" presStyleCnt="0"/>
      <dgm:spPr/>
    </dgm:pt>
    <dgm:pt modelId="{CE457E53-BFEB-604B-9920-C1DD6DB2789C}" type="pres">
      <dgm:prSet presAssocID="{4B8ED24B-4114-4F68-8B24-B35CF020F70D}" presName="node" presStyleLbl="node1" presStyleIdx="2" presStyleCnt="13">
        <dgm:presLayoutVars>
          <dgm:bulletEnabled val="1"/>
        </dgm:presLayoutVars>
      </dgm:prSet>
      <dgm:spPr/>
    </dgm:pt>
    <dgm:pt modelId="{1F2468BE-A198-B545-AFAD-37F989158135}" type="pres">
      <dgm:prSet presAssocID="{8F771325-9892-4387-BA37-F7FD9652E4D5}" presName="sibTrans" presStyleCnt="0"/>
      <dgm:spPr/>
    </dgm:pt>
    <dgm:pt modelId="{51352275-0945-1C4B-B803-B9BC9AFCA617}" type="pres">
      <dgm:prSet presAssocID="{A57E8FFE-FAB9-4C93-B03B-94EF578042E5}" presName="node" presStyleLbl="node1" presStyleIdx="3" presStyleCnt="13">
        <dgm:presLayoutVars>
          <dgm:bulletEnabled val="1"/>
        </dgm:presLayoutVars>
      </dgm:prSet>
      <dgm:spPr/>
    </dgm:pt>
    <dgm:pt modelId="{4E382A48-9235-4442-92B4-A3B193472FFB}" type="pres">
      <dgm:prSet presAssocID="{7461FA67-255B-48C2-B0FC-0979B8096E91}" presName="sibTrans" presStyleCnt="0"/>
      <dgm:spPr/>
    </dgm:pt>
    <dgm:pt modelId="{ADC11AA8-490C-A44E-BE9B-B3943C7A2817}" type="pres">
      <dgm:prSet presAssocID="{5AB9EDA4-4EA0-4184-A5CF-C15684020D60}" presName="node" presStyleLbl="node1" presStyleIdx="4" presStyleCnt="13">
        <dgm:presLayoutVars>
          <dgm:bulletEnabled val="1"/>
        </dgm:presLayoutVars>
      </dgm:prSet>
      <dgm:spPr/>
    </dgm:pt>
    <dgm:pt modelId="{9B0E37CC-6008-0840-86DB-41A2D431FA3D}" type="pres">
      <dgm:prSet presAssocID="{50922892-5EFC-4637-84AC-898A4FEEE6EC}" presName="sibTrans" presStyleCnt="0"/>
      <dgm:spPr/>
    </dgm:pt>
    <dgm:pt modelId="{EF69EADA-B704-F544-B441-89EDB4A8CF7C}" type="pres">
      <dgm:prSet presAssocID="{2A5BF28C-0D32-477C-867B-F93D39FA92C5}" presName="node" presStyleLbl="node1" presStyleIdx="5" presStyleCnt="13">
        <dgm:presLayoutVars>
          <dgm:bulletEnabled val="1"/>
        </dgm:presLayoutVars>
      </dgm:prSet>
      <dgm:spPr/>
    </dgm:pt>
    <dgm:pt modelId="{F9409A26-7454-C144-96AA-53716D4A45E9}" type="pres">
      <dgm:prSet presAssocID="{7781D5B8-9E71-485D-9065-800C8C27BD29}" presName="sibTrans" presStyleCnt="0"/>
      <dgm:spPr/>
    </dgm:pt>
    <dgm:pt modelId="{4F477461-648C-F844-AE3E-F41C8BE40237}" type="pres">
      <dgm:prSet presAssocID="{CA10DF41-DF17-4B33-AD83-3C5981D580E4}" presName="node" presStyleLbl="node1" presStyleIdx="6" presStyleCnt="13">
        <dgm:presLayoutVars>
          <dgm:bulletEnabled val="1"/>
        </dgm:presLayoutVars>
      </dgm:prSet>
      <dgm:spPr/>
    </dgm:pt>
    <dgm:pt modelId="{AF73F517-E0E8-E44D-8069-9ADE04FD55FB}" type="pres">
      <dgm:prSet presAssocID="{4B71B05A-F196-4BE5-8C10-D65174486DEB}" presName="sibTrans" presStyleCnt="0"/>
      <dgm:spPr/>
    </dgm:pt>
    <dgm:pt modelId="{1DA0A241-C250-C844-B6D3-18222FBB434C}" type="pres">
      <dgm:prSet presAssocID="{308AABD3-0EA6-4A2A-990E-E7E97E9C4AA9}" presName="node" presStyleLbl="node1" presStyleIdx="7" presStyleCnt="13">
        <dgm:presLayoutVars>
          <dgm:bulletEnabled val="1"/>
        </dgm:presLayoutVars>
      </dgm:prSet>
      <dgm:spPr/>
    </dgm:pt>
    <dgm:pt modelId="{DB74D428-BA31-B645-940A-8625C683D1BA}" type="pres">
      <dgm:prSet presAssocID="{C61978CF-32D2-4CB6-B33E-B3ABF7947DB3}" presName="sibTrans" presStyleCnt="0"/>
      <dgm:spPr/>
    </dgm:pt>
    <dgm:pt modelId="{3B21D447-0329-854B-8AFF-63CD98992D1F}" type="pres">
      <dgm:prSet presAssocID="{39E42D04-C139-4FA7-B007-0F331DF06A69}" presName="node" presStyleLbl="node1" presStyleIdx="8" presStyleCnt="13">
        <dgm:presLayoutVars>
          <dgm:bulletEnabled val="1"/>
        </dgm:presLayoutVars>
      </dgm:prSet>
      <dgm:spPr/>
    </dgm:pt>
    <dgm:pt modelId="{18E27821-DF3B-4547-8AEE-32A95D893349}" type="pres">
      <dgm:prSet presAssocID="{07790BA3-3C2C-4027-90C3-A86154B1A8DB}" presName="sibTrans" presStyleCnt="0"/>
      <dgm:spPr/>
    </dgm:pt>
    <dgm:pt modelId="{75707A81-A1E9-8C4D-BF43-C99EB9C56793}" type="pres">
      <dgm:prSet presAssocID="{4B673258-7D1D-4213-A0E8-4C001B36009A}" presName="node" presStyleLbl="node1" presStyleIdx="9" presStyleCnt="13">
        <dgm:presLayoutVars>
          <dgm:bulletEnabled val="1"/>
        </dgm:presLayoutVars>
      </dgm:prSet>
      <dgm:spPr/>
    </dgm:pt>
    <dgm:pt modelId="{5169A070-DBB9-D744-ACC5-CA3DB5385B30}" type="pres">
      <dgm:prSet presAssocID="{18A97BC5-9A7B-4D9C-A726-748ADE19C10A}" presName="sibTrans" presStyleCnt="0"/>
      <dgm:spPr/>
    </dgm:pt>
    <dgm:pt modelId="{50DF93BD-81BB-E546-993C-45F11AE3A776}" type="pres">
      <dgm:prSet presAssocID="{3A2DEE91-8084-4FA4-9228-B92F9644A41A}" presName="node" presStyleLbl="node1" presStyleIdx="10" presStyleCnt="13">
        <dgm:presLayoutVars>
          <dgm:bulletEnabled val="1"/>
        </dgm:presLayoutVars>
      </dgm:prSet>
      <dgm:spPr/>
    </dgm:pt>
    <dgm:pt modelId="{F285FE76-F44F-5B40-9133-4E67D5D0C5D2}" type="pres">
      <dgm:prSet presAssocID="{6D0CBB4F-14AE-453D-B9BD-DE81E1BC6884}" presName="sibTrans" presStyleCnt="0"/>
      <dgm:spPr/>
    </dgm:pt>
    <dgm:pt modelId="{452DE6C3-41B7-BA49-A0C0-9BAF2AB67B79}" type="pres">
      <dgm:prSet presAssocID="{3F52A393-DAE1-4681-816C-22654F15AE1A}" presName="node" presStyleLbl="node1" presStyleIdx="11" presStyleCnt="13">
        <dgm:presLayoutVars>
          <dgm:bulletEnabled val="1"/>
        </dgm:presLayoutVars>
      </dgm:prSet>
      <dgm:spPr/>
    </dgm:pt>
    <dgm:pt modelId="{7445DCD9-F9A7-FB40-93E8-702937FC8094}" type="pres">
      <dgm:prSet presAssocID="{F1492E86-6C12-4D83-895C-373C4AC12653}" presName="sibTrans" presStyleCnt="0"/>
      <dgm:spPr/>
    </dgm:pt>
    <dgm:pt modelId="{443F91AA-9A8F-E245-ACCD-72119DED7F3A}" type="pres">
      <dgm:prSet presAssocID="{3A3770DD-491C-4A05-A8C0-63D1F90019C2}" presName="node" presStyleLbl="node1" presStyleIdx="12" presStyleCnt="13">
        <dgm:presLayoutVars>
          <dgm:bulletEnabled val="1"/>
        </dgm:presLayoutVars>
      </dgm:prSet>
      <dgm:spPr/>
    </dgm:pt>
  </dgm:ptLst>
  <dgm:cxnLst>
    <dgm:cxn modelId="{0E70C505-8CD4-449E-8951-69FE93B9AD09}" srcId="{EF417535-73AF-4B72-9DE0-5E2395038A84}" destId="{4B8ED24B-4114-4F68-8B24-B35CF020F70D}" srcOrd="2" destOrd="0" parTransId="{0FFD04ED-ECB5-465F-9DC5-4CD7C7067648}" sibTransId="{8F771325-9892-4387-BA37-F7FD9652E4D5}"/>
    <dgm:cxn modelId="{5D8ED20B-C01A-43C0-B5CC-C865874D7D11}" srcId="{EF417535-73AF-4B72-9DE0-5E2395038A84}" destId="{2A5BF28C-0D32-477C-867B-F93D39FA92C5}" srcOrd="5" destOrd="0" parTransId="{5937C621-361D-4B5E-A6D6-358BC7D073A2}" sibTransId="{7781D5B8-9E71-485D-9065-800C8C27BD29}"/>
    <dgm:cxn modelId="{0042B012-7298-3243-8F0B-A66AF4A153A9}" type="presOf" srcId="{4B8ED24B-4114-4F68-8B24-B35CF020F70D}" destId="{CE457E53-BFEB-604B-9920-C1DD6DB2789C}" srcOrd="0" destOrd="0" presId="urn:microsoft.com/office/officeart/2005/8/layout/default"/>
    <dgm:cxn modelId="{9A771917-EE4F-4D67-9A3C-2411778FD081}" srcId="{EF417535-73AF-4B72-9DE0-5E2395038A84}" destId="{2D8EFECC-15E1-459D-B956-5F4EF5206003}" srcOrd="1" destOrd="0" parTransId="{3FA0FDA3-7ECB-45F6-9AD2-41D51DBD9F60}" sibTransId="{97534B0B-E454-4DB6-9002-2B06853029E7}"/>
    <dgm:cxn modelId="{37E21B19-79BE-FE4C-92E0-B39971E99B6C}" type="presOf" srcId="{4B673258-7D1D-4213-A0E8-4C001B36009A}" destId="{75707A81-A1E9-8C4D-BF43-C99EB9C56793}" srcOrd="0" destOrd="0" presId="urn:microsoft.com/office/officeart/2005/8/layout/default"/>
    <dgm:cxn modelId="{5B47E31C-6F6F-411C-880C-C2F8D4826850}" srcId="{EF417535-73AF-4B72-9DE0-5E2395038A84}" destId="{3A2DEE91-8084-4FA4-9228-B92F9644A41A}" srcOrd="10" destOrd="0" parTransId="{DC639535-84DA-4111-91C0-5C103EE392AD}" sibTransId="{6D0CBB4F-14AE-453D-B9BD-DE81E1BC6884}"/>
    <dgm:cxn modelId="{ED6E7131-3049-4F4D-87A0-8663A680FEB4}" type="presOf" srcId="{39E42D04-C139-4FA7-B007-0F331DF06A69}" destId="{3B21D447-0329-854B-8AFF-63CD98992D1F}" srcOrd="0" destOrd="0" presId="urn:microsoft.com/office/officeart/2005/8/layout/default"/>
    <dgm:cxn modelId="{ABE39B35-1876-0E4D-A4AC-733DDF7EDAF0}" type="presOf" srcId="{5AB9EDA4-4EA0-4184-A5CF-C15684020D60}" destId="{ADC11AA8-490C-A44E-BE9B-B3943C7A2817}" srcOrd="0" destOrd="0" presId="urn:microsoft.com/office/officeart/2005/8/layout/default"/>
    <dgm:cxn modelId="{803F693F-43CF-4EE5-85DE-42A32EB1AED5}" srcId="{EF417535-73AF-4B72-9DE0-5E2395038A84}" destId="{5AB9EDA4-4EA0-4184-A5CF-C15684020D60}" srcOrd="4" destOrd="0" parTransId="{3A223C69-04A8-4228-A9D2-661846D1CC32}" sibTransId="{50922892-5EFC-4637-84AC-898A4FEEE6EC}"/>
    <dgm:cxn modelId="{A44AA046-5BB2-45AB-A3EA-558932C5BCCD}" srcId="{EF417535-73AF-4B72-9DE0-5E2395038A84}" destId="{4B673258-7D1D-4213-A0E8-4C001B36009A}" srcOrd="9" destOrd="0" parTransId="{52A3826A-B55E-4530-AFEF-0332A614C1AF}" sibTransId="{18A97BC5-9A7B-4D9C-A726-748ADE19C10A}"/>
    <dgm:cxn modelId="{C17F984A-DB4E-4EEC-B964-A79F46C22A16}" srcId="{EF417535-73AF-4B72-9DE0-5E2395038A84}" destId="{3F52A393-DAE1-4681-816C-22654F15AE1A}" srcOrd="11" destOrd="0" parTransId="{654833CA-A2D0-437D-9D7B-266236037911}" sibTransId="{F1492E86-6C12-4D83-895C-373C4AC12653}"/>
    <dgm:cxn modelId="{DF09C552-47D9-8847-B7B0-CCF7DC767DA9}" type="presOf" srcId="{3A2DEE91-8084-4FA4-9228-B92F9644A41A}" destId="{50DF93BD-81BB-E546-993C-45F11AE3A776}" srcOrd="0" destOrd="0" presId="urn:microsoft.com/office/officeart/2005/8/layout/default"/>
    <dgm:cxn modelId="{08CC2456-BD82-0247-B64F-F2DBD52CB42B}" type="presOf" srcId="{3A3770DD-491C-4A05-A8C0-63D1F90019C2}" destId="{443F91AA-9A8F-E245-ACCD-72119DED7F3A}" srcOrd="0" destOrd="0" presId="urn:microsoft.com/office/officeart/2005/8/layout/default"/>
    <dgm:cxn modelId="{DF581957-C4A1-DA4D-9669-E8A6365FA927}" type="presOf" srcId="{CA10DF41-DF17-4B33-AD83-3C5981D580E4}" destId="{4F477461-648C-F844-AE3E-F41C8BE40237}" srcOrd="0" destOrd="0" presId="urn:microsoft.com/office/officeart/2005/8/layout/default"/>
    <dgm:cxn modelId="{1469405F-FDAF-4C49-84F2-6957C334D768}" srcId="{EF417535-73AF-4B72-9DE0-5E2395038A84}" destId="{3A3770DD-491C-4A05-A8C0-63D1F90019C2}" srcOrd="12" destOrd="0" parTransId="{A8F84AE0-1BE8-446B-BFE1-543ED6E33F21}" sibTransId="{01771618-5AD5-4245-B41F-83B0ECEC384E}"/>
    <dgm:cxn modelId="{450A8168-E3CB-4B9E-ADEE-8392704480BA}" srcId="{EF417535-73AF-4B72-9DE0-5E2395038A84}" destId="{308AABD3-0EA6-4A2A-990E-E7E97E9C4AA9}" srcOrd="7" destOrd="0" parTransId="{4733CCB2-4AE5-440A-A805-7164B29989FD}" sibTransId="{C61978CF-32D2-4CB6-B33E-B3ABF7947DB3}"/>
    <dgm:cxn modelId="{02883876-E737-4A23-AEBE-0A5CAA369070}" srcId="{EF417535-73AF-4B72-9DE0-5E2395038A84}" destId="{A57E8FFE-FAB9-4C93-B03B-94EF578042E5}" srcOrd="3" destOrd="0" parTransId="{D9180CEB-1D82-4451-840D-EACCB637ED85}" sibTransId="{7461FA67-255B-48C2-B0FC-0979B8096E91}"/>
    <dgm:cxn modelId="{7D72DD79-1B7F-4440-8F1C-AF08E3AF32EC}" type="presOf" srcId="{2A5BF28C-0D32-477C-867B-F93D39FA92C5}" destId="{EF69EADA-B704-F544-B441-89EDB4A8CF7C}" srcOrd="0" destOrd="0" presId="urn:microsoft.com/office/officeart/2005/8/layout/default"/>
    <dgm:cxn modelId="{9E2B699F-0D84-1344-8822-3B8D628A8758}" type="presOf" srcId="{A57E8FFE-FAB9-4C93-B03B-94EF578042E5}" destId="{51352275-0945-1C4B-B803-B9BC9AFCA617}" srcOrd="0" destOrd="0" presId="urn:microsoft.com/office/officeart/2005/8/layout/default"/>
    <dgm:cxn modelId="{2F4B89B0-029E-3440-83B6-6D22F148D270}" type="presOf" srcId="{46E5168F-0DFB-4137-95FD-E6F910F94C48}" destId="{55B3C4B9-EC2A-B745-85F9-CAAA55569FF2}" srcOrd="0" destOrd="0" presId="urn:microsoft.com/office/officeart/2005/8/layout/default"/>
    <dgm:cxn modelId="{5F41E4B2-C88E-CD4B-B27E-A3D6A18FC9F3}" type="presOf" srcId="{2D8EFECC-15E1-459D-B956-5F4EF5206003}" destId="{7DA0F841-9128-7E4A-A3B6-FF8DA88A53A7}" srcOrd="0" destOrd="0" presId="urn:microsoft.com/office/officeart/2005/8/layout/default"/>
    <dgm:cxn modelId="{78E2EABE-7E35-0644-8AB6-3177DD2C1E83}" type="presOf" srcId="{308AABD3-0EA6-4A2A-990E-E7E97E9C4AA9}" destId="{1DA0A241-C250-C844-B6D3-18222FBB434C}" srcOrd="0" destOrd="0" presId="urn:microsoft.com/office/officeart/2005/8/layout/default"/>
    <dgm:cxn modelId="{0C97AEC4-D082-40B1-97B1-121222AEECB2}" srcId="{EF417535-73AF-4B72-9DE0-5E2395038A84}" destId="{39E42D04-C139-4FA7-B007-0F331DF06A69}" srcOrd="8" destOrd="0" parTransId="{4EDCD6BB-D8F7-448B-8A9C-636C1A30CA4D}" sibTransId="{07790BA3-3C2C-4027-90C3-A86154B1A8DB}"/>
    <dgm:cxn modelId="{912364D6-FC85-F948-B8EB-55E5ABAF9093}" type="presOf" srcId="{EF417535-73AF-4B72-9DE0-5E2395038A84}" destId="{0FFEC91D-0E6D-4F4B-9D51-FFE6A0750679}" srcOrd="0" destOrd="0" presId="urn:microsoft.com/office/officeart/2005/8/layout/default"/>
    <dgm:cxn modelId="{4A4C66DB-24D3-4D83-A68D-8C33EEFEB158}" srcId="{EF417535-73AF-4B72-9DE0-5E2395038A84}" destId="{CA10DF41-DF17-4B33-AD83-3C5981D580E4}" srcOrd="6" destOrd="0" parTransId="{D371EDE3-61BC-4653-A755-1F0A24D8B168}" sibTransId="{4B71B05A-F196-4BE5-8C10-D65174486DEB}"/>
    <dgm:cxn modelId="{EBDD50E0-5041-C644-ADFC-CE534FA5F06C}" type="presOf" srcId="{3F52A393-DAE1-4681-816C-22654F15AE1A}" destId="{452DE6C3-41B7-BA49-A0C0-9BAF2AB67B79}" srcOrd="0" destOrd="0" presId="urn:microsoft.com/office/officeart/2005/8/layout/default"/>
    <dgm:cxn modelId="{95A8E9F1-633A-43EA-BFED-B1DD7A92BA5B}" srcId="{EF417535-73AF-4B72-9DE0-5E2395038A84}" destId="{46E5168F-0DFB-4137-95FD-E6F910F94C48}" srcOrd="0" destOrd="0" parTransId="{DF129DA4-7593-4541-8A63-DCA570521852}" sibTransId="{48F6B2AA-A663-48BA-8532-4BAD66A6A610}"/>
    <dgm:cxn modelId="{593C6779-AD29-CC40-BFBA-68AC26FCFA55}" type="presParOf" srcId="{0FFEC91D-0E6D-4F4B-9D51-FFE6A0750679}" destId="{55B3C4B9-EC2A-B745-85F9-CAAA55569FF2}" srcOrd="0" destOrd="0" presId="urn:microsoft.com/office/officeart/2005/8/layout/default"/>
    <dgm:cxn modelId="{240F61B4-3B40-6140-BBEE-6C4D9A85FCA3}" type="presParOf" srcId="{0FFEC91D-0E6D-4F4B-9D51-FFE6A0750679}" destId="{FA12962D-D738-EC49-82B6-9D7356C4C346}" srcOrd="1" destOrd="0" presId="urn:microsoft.com/office/officeart/2005/8/layout/default"/>
    <dgm:cxn modelId="{65AA66F4-BA22-C24C-80C5-414B691470EC}" type="presParOf" srcId="{0FFEC91D-0E6D-4F4B-9D51-FFE6A0750679}" destId="{7DA0F841-9128-7E4A-A3B6-FF8DA88A53A7}" srcOrd="2" destOrd="0" presId="urn:microsoft.com/office/officeart/2005/8/layout/default"/>
    <dgm:cxn modelId="{8F9ABBBB-255C-1A47-BC72-477FEFB029E1}" type="presParOf" srcId="{0FFEC91D-0E6D-4F4B-9D51-FFE6A0750679}" destId="{7F899EB5-F6D9-304F-A6CF-504F97FD9B22}" srcOrd="3" destOrd="0" presId="urn:microsoft.com/office/officeart/2005/8/layout/default"/>
    <dgm:cxn modelId="{D803B807-6755-4441-AE9C-C9C27E1CCA08}" type="presParOf" srcId="{0FFEC91D-0E6D-4F4B-9D51-FFE6A0750679}" destId="{CE457E53-BFEB-604B-9920-C1DD6DB2789C}" srcOrd="4" destOrd="0" presId="urn:microsoft.com/office/officeart/2005/8/layout/default"/>
    <dgm:cxn modelId="{D677C00B-2E37-104E-A592-A0EF342A7D1B}" type="presParOf" srcId="{0FFEC91D-0E6D-4F4B-9D51-FFE6A0750679}" destId="{1F2468BE-A198-B545-AFAD-37F989158135}" srcOrd="5" destOrd="0" presId="urn:microsoft.com/office/officeart/2005/8/layout/default"/>
    <dgm:cxn modelId="{71AABF6D-BD6B-1C42-80FB-B49990FC4092}" type="presParOf" srcId="{0FFEC91D-0E6D-4F4B-9D51-FFE6A0750679}" destId="{51352275-0945-1C4B-B803-B9BC9AFCA617}" srcOrd="6" destOrd="0" presId="urn:microsoft.com/office/officeart/2005/8/layout/default"/>
    <dgm:cxn modelId="{FB143015-4BE4-944E-BBB8-F18214EDB61B}" type="presParOf" srcId="{0FFEC91D-0E6D-4F4B-9D51-FFE6A0750679}" destId="{4E382A48-9235-4442-92B4-A3B193472FFB}" srcOrd="7" destOrd="0" presId="urn:microsoft.com/office/officeart/2005/8/layout/default"/>
    <dgm:cxn modelId="{96FD9D2C-60D4-7949-AF69-FA38E3A4EDFD}" type="presParOf" srcId="{0FFEC91D-0E6D-4F4B-9D51-FFE6A0750679}" destId="{ADC11AA8-490C-A44E-BE9B-B3943C7A2817}" srcOrd="8" destOrd="0" presId="urn:microsoft.com/office/officeart/2005/8/layout/default"/>
    <dgm:cxn modelId="{ECF897C1-43FA-6340-AA0A-A2C3D95040B9}" type="presParOf" srcId="{0FFEC91D-0E6D-4F4B-9D51-FFE6A0750679}" destId="{9B0E37CC-6008-0840-86DB-41A2D431FA3D}" srcOrd="9" destOrd="0" presId="urn:microsoft.com/office/officeart/2005/8/layout/default"/>
    <dgm:cxn modelId="{69E7B02A-21D8-5848-A803-8D60C8B8C9FC}" type="presParOf" srcId="{0FFEC91D-0E6D-4F4B-9D51-FFE6A0750679}" destId="{EF69EADA-B704-F544-B441-89EDB4A8CF7C}" srcOrd="10" destOrd="0" presId="urn:microsoft.com/office/officeart/2005/8/layout/default"/>
    <dgm:cxn modelId="{F3526BEF-A430-214C-9A97-DCB2B0294805}" type="presParOf" srcId="{0FFEC91D-0E6D-4F4B-9D51-FFE6A0750679}" destId="{F9409A26-7454-C144-96AA-53716D4A45E9}" srcOrd="11" destOrd="0" presId="urn:microsoft.com/office/officeart/2005/8/layout/default"/>
    <dgm:cxn modelId="{CD7023A8-F234-DD40-9CBD-6A4845DEACFB}" type="presParOf" srcId="{0FFEC91D-0E6D-4F4B-9D51-FFE6A0750679}" destId="{4F477461-648C-F844-AE3E-F41C8BE40237}" srcOrd="12" destOrd="0" presId="urn:microsoft.com/office/officeart/2005/8/layout/default"/>
    <dgm:cxn modelId="{F62D55C7-4D5A-A34C-8DE7-EC58911AB451}" type="presParOf" srcId="{0FFEC91D-0E6D-4F4B-9D51-FFE6A0750679}" destId="{AF73F517-E0E8-E44D-8069-9ADE04FD55FB}" srcOrd="13" destOrd="0" presId="urn:microsoft.com/office/officeart/2005/8/layout/default"/>
    <dgm:cxn modelId="{B6AC5B77-E6C2-424B-858E-C89C4CB513B8}" type="presParOf" srcId="{0FFEC91D-0E6D-4F4B-9D51-FFE6A0750679}" destId="{1DA0A241-C250-C844-B6D3-18222FBB434C}" srcOrd="14" destOrd="0" presId="urn:microsoft.com/office/officeart/2005/8/layout/default"/>
    <dgm:cxn modelId="{0A9A4EA3-DDBB-B340-A289-29568E6E73F7}" type="presParOf" srcId="{0FFEC91D-0E6D-4F4B-9D51-FFE6A0750679}" destId="{DB74D428-BA31-B645-940A-8625C683D1BA}" srcOrd="15" destOrd="0" presId="urn:microsoft.com/office/officeart/2005/8/layout/default"/>
    <dgm:cxn modelId="{C954811B-C5DB-6F42-8AC3-839702F527FE}" type="presParOf" srcId="{0FFEC91D-0E6D-4F4B-9D51-FFE6A0750679}" destId="{3B21D447-0329-854B-8AFF-63CD98992D1F}" srcOrd="16" destOrd="0" presId="urn:microsoft.com/office/officeart/2005/8/layout/default"/>
    <dgm:cxn modelId="{5A5D38CC-2C60-1E46-82D2-D649D9E7E153}" type="presParOf" srcId="{0FFEC91D-0E6D-4F4B-9D51-FFE6A0750679}" destId="{18E27821-DF3B-4547-8AEE-32A95D893349}" srcOrd="17" destOrd="0" presId="urn:microsoft.com/office/officeart/2005/8/layout/default"/>
    <dgm:cxn modelId="{D94769E5-362A-9847-BF6B-608374FD0A50}" type="presParOf" srcId="{0FFEC91D-0E6D-4F4B-9D51-FFE6A0750679}" destId="{75707A81-A1E9-8C4D-BF43-C99EB9C56793}" srcOrd="18" destOrd="0" presId="urn:microsoft.com/office/officeart/2005/8/layout/default"/>
    <dgm:cxn modelId="{259ACB28-E582-EB42-BE51-BB3343A3E589}" type="presParOf" srcId="{0FFEC91D-0E6D-4F4B-9D51-FFE6A0750679}" destId="{5169A070-DBB9-D744-ACC5-CA3DB5385B30}" srcOrd="19" destOrd="0" presId="urn:microsoft.com/office/officeart/2005/8/layout/default"/>
    <dgm:cxn modelId="{6AADA248-BE5F-C64D-A251-0C8C3DCAB09A}" type="presParOf" srcId="{0FFEC91D-0E6D-4F4B-9D51-FFE6A0750679}" destId="{50DF93BD-81BB-E546-993C-45F11AE3A776}" srcOrd="20" destOrd="0" presId="urn:microsoft.com/office/officeart/2005/8/layout/default"/>
    <dgm:cxn modelId="{EB1C3904-BBC1-754B-ACBC-3264D500443E}" type="presParOf" srcId="{0FFEC91D-0E6D-4F4B-9D51-FFE6A0750679}" destId="{F285FE76-F44F-5B40-9133-4E67D5D0C5D2}" srcOrd="21" destOrd="0" presId="urn:microsoft.com/office/officeart/2005/8/layout/default"/>
    <dgm:cxn modelId="{74B0DEE2-1879-2A43-AAB9-DFBCF264972A}" type="presParOf" srcId="{0FFEC91D-0E6D-4F4B-9D51-FFE6A0750679}" destId="{452DE6C3-41B7-BA49-A0C0-9BAF2AB67B79}" srcOrd="22" destOrd="0" presId="urn:microsoft.com/office/officeart/2005/8/layout/default"/>
    <dgm:cxn modelId="{B694E913-9418-5547-9407-F8441D17D278}" type="presParOf" srcId="{0FFEC91D-0E6D-4F4B-9D51-FFE6A0750679}" destId="{7445DCD9-F9A7-FB40-93E8-702937FC8094}" srcOrd="23" destOrd="0" presId="urn:microsoft.com/office/officeart/2005/8/layout/default"/>
    <dgm:cxn modelId="{9F09D65E-695D-9D46-8CC4-ADFEA54F7D9E}" type="presParOf" srcId="{0FFEC91D-0E6D-4F4B-9D51-FFE6A0750679}" destId="{443F91AA-9A8F-E245-ACCD-72119DED7F3A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3C4B9-EC2A-B745-85F9-CAAA55569FF2}">
      <dsp:nvSpPr>
        <dsp:cNvPr id="0" name=""/>
        <dsp:cNvSpPr/>
      </dsp:nvSpPr>
      <dsp:spPr>
        <a:xfrm>
          <a:off x="603902" y="425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YEAR - 1972 to 2018</a:t>
          </a:r>
        </a:p>
      </dsp:txBody>
      <dsp:txXfrm>
        <a:off x="603902" y="425"/>
        <a:ext cx="1411900" cy="847140"/>
      </dsp:txXfrm>
    </dsp:sp>
    <dsp:sp modelId="{7DA0F841-9128-7E4A-A3B6-FF8DA88A53A7}">
      <dsp:nvSpPr>
        <dsp:cNvPr id="0" name=""/>
        <dsp:cNvSpPr/>
      </dsp:nvSpPr>
      <dsp:spPr>
        <a:xfrm>
          <a:off x="2156992" y="425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WRKSTAT - full time, part time, retired, house keeping, not working, unemployed, school, others</a:t>
          </a:r>
        </a:p>
      </dsp:txBody>
      <dsp:txXfrm>
        <a:off x="2156992" y="425"/>
        <a:ext cx="1411900" cy="847140"/>
      </dsp:txXfrm>
    </dsp:sp>
    <dsp:sp modelId="{CE457E53-BFEB-604B-9920-C1DD6DB2789C}">
      <dsp:nvSpPr>
        <dsp:cNvPr id="0" name=""/>
        <dsp:cNvSpPr/>
      </dsp:nvSpPr>
      <dsp:spPr>
        <a:xfrm>
          <a:off x="3710083" y="425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MARITAL - married, widowed, unmarried, divorced,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separated</a:t>
          </a:r>
        </a:p>
      </dsp:txBody>
      <dsp:txXfrm>
        <a:off x="3710083" y="425"/>
        <a:ext cx="1411900" cy="847140"/>
      </dsp:txXfrm>
    </dsp:sp>
    <dsp:sp modelId="{51352275-0945-1C4B-B803-B9BC9AFCA617}">
      <dsp:nvSpPr>
        <dsp:cNvPr id="0" name=""/>
        <dsp:cNvSpPr/>
      </dsp:nvSpPr>
      <dsp:spPr>
        <a:xfrm>
          <a:off x="603902" y="98875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 - 18 to 99 years</a:t>
          </a:r>
        </a:p>
      </dsp:txBody>
      <dsp:txXfrm>
        <a:off x="603902" y="988756"/>
        <a:ext cx="1411900" cy="847140"/>
      </dsp:txXfrm>
    </dsp:sp>
    <dsp:sp modelId="{ADC11AA8-490C-A44E-BE9B-B3943C7A2817}">
      <dsp:nvSpPr>
        <dsp:cNvPr id="0" name=""/>
        <dsp:cNvSpPr/>
      </dsp:nvSpPr>
      <dsp:spPr>
        <a:xfrm>
          <a:off x="2156992" y="98875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EDUC - 0 to 20</a:t>
          </a:r>
        </a:p>
      </dsp:txBody>
      <dsp:txXfrm>
        <a:off x="2156992" y="988756"/>
        <a:ext cx="1411900" cy="847140"/>
      </dsp:txXfrm>
    </dsp:sp>
    <dsp:sp modelId="{EF69EADA-B704-F544-B441-89EDB4A8CF7C}">
      <dsp:nvSpPr>
        <dsp:cNvPr id="0" name=""/>
        <dsp:cNvSpPr/>
      </dsp:nvSpPr>
      <dsp:spPr>
        <a:xfrm>
          <a:off x="3710083" y="98875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SEX -  male, female</a:t>
          </a:r>
        </a:p>
      </dsp:txBody>
      <dsp:txXfrm>
        <a:off x="3710083" y="988756"/>
        <a:ext cx="1411900" cy="847140"/>
      </dsp:txXfrm>
    </dsp:sp>
    <dsp:sp modelId="{4F477461-648C-F844-AE3E-F41C8BE40237}">
      <dsp:nvSpPr>
        <dsp:cNvPr id="0" name=""/>
        <dsp:cNvSpPr/>
      </dsp:nvSpPr>
      <dsp:spPr>
        <a:xfrm>
          <a:off x="603902" y="197708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RINCOME - &lt;$1000 to &gt;$25000</a:t>
          </a:r>
        </a:p>
      </dsp:txBody>
      <dsp:txXfrm>
        <a:off x="603902" y="1977086"/>
        <a:ext cx="1411900" cy="847140"/>
      </dsp:txXfrm>
    </dsp:sp>
    <dsp:sp modelId="{1DA0A241-C250-C844-B6D3-18222FBB434C}">
      <dsp:nvSpPr>
        <dsp:cNvPr id="0" name=""/>
        <dsp:cNvSpPr/>
      </dsp:nvSpPr>
      <dsp:spPr>
        <a:xfrm>
          <a:off x="2156992" y="197708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REGION - New England, middle Atlantic, north central, south central, mountain, pacific, south Atlantic</a:t>
          </a:r>
        </a:p>
      </dsp:txBody>
      <dsp:txXfrm>
        <a:off x="2156992" y="1977086"/>
        <a:ext cx="1411900" cy="847140"/>
      </dsp:txXfrm>
    </dsp:sp>
    <dsp:sp modelId="{3B21D447-0329-854B-8AFF-63CD98992D1F}">
      <dsp:nvSpPr>
        <dsp:cNvPr id="0" name=""/>
        <dsp:cNvSpPr/>
      </dsp:nvSpPr>
      <dsp:spPr>
        <a:xfrm>
          <a:off x="3710083" y="1977086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NATDRUG - too little, about right , too much</a:t>
          </a:r>
        </a:p>
      </dsp:txBody>
      <dsp:txXfrm>
        <a:off x="3710083" y="1977086"/>
        <a:ext cx="1411900" cy="847140"/>
      </dsp:txXfrm>
    </dsp:sp>
    <dsp:sp modelId="{75707A81-A1E9-8C4D-BF43-C99EB9C56793}">
      <dsp:nvSpPr>
        <dsp:cNvPr id="0" name=""/>
        <dsp:cNvSpPr/>
      </dsp:nvSpPr>
      <dsp:spPr>
        <a:xfrm>
          <a:off x="603902" y="2965417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HEALTH - excellent, good, fair, poor</a:t>
          </a:r>
        </a:p>
      </dsp:txBody>
      <dsp:txXfrm>
        <a:off x="603902" y="2965417"/>
        <a:ext cx="1411900" cy="847140"/>
      </dsp:txXfrm>
    </dsp:sp>
    <dsp:sp modelId="{50DF93BD-81BB-E546-993C-45F11AE3A776}">
      <dsp:nvSpPr>
        <dsp:cNvPr id="0" name=""/>
        <dsp:cNvSpPr/>
      </dsp:nvSpPr>
      <dsp:spPr>
        <a:xfrm>
          <a:off x="2156992" y="2965417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HAPPY - very happy , pretty happy , not too happy</a:t>
          </a:r>
        </a:p>
      </dsp:txBody>
      <dsp:txXfrm>
        <a:off x="2156992" y="2965417"/>
        <a:ext cx="1411900" cy="847140"/>
      </dsp:txXfrm>
    </dsp:sp>
    <dsp:sp modelId="{452DE6C3-41B7-BA49-A0C0-9BAF2AB67B79}">
      <dsp:nvSpPr>
        <dsp:cNvPr id="0" name=""/>
        <dsp:cNvSpPr/>
      </dsp:nvSpPr>
      <dsp:spPr>
        <a:xfrm>
          <a:off x="3710083" y="2965417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SMOKE – yes, no</a:t>
          </a:r>
        </a:p>
      </dsp:txBody>
      <dsp:txXfrm>
        <a:off x="3710083" y="2965417"/>
        <a:ext cx="1411900" cy="847140"/>
      </dsp:txXfrm>
    </dsp:sp>
    <dsp:sp modelId="{443F91AA-9A8F-E245-ACCD-72119DED7F3A}">
      <dsp:nvSpPr>
        <dsp:cNvPr id="0" name=""/>
        <dsp:cNvSpPr/>
      </dsp:nvSpPr>
      <dsp:spPr>
        <a:xfrm>
          <a:off x="2156992" y="3953747"/>
          <a:ext cx="1411900" cy="84714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RACE  – white, black, others</a:t>
          </a:r>
        </a:p>
      </dsp:txBody>
      <dsp:txXfrm>
        <a:off x="2156992" y="3953747"/>
        <a:ext cx="1411900" cy="847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FCECD-D87B-5746-BB72-5DF3491A3854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3D2BF-BD57-1443-848B-94EFEF767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1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D2BF-BD57-1443-848B-94EFEF767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6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0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9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07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4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9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1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rdocumentation.org/packages/mice/versions/3.16.0/topics/mi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 descr="Domino effect white cut-outs and one blue cutout">
            <a:extLst>
              <a:ext uri="{FF2B5EF4-FFF2-40B4-BE49-F238E27FC236}">
                <a16:creationId xmlns:a16="http://schemas.microsoft.com/office/drawing/2014/main" id="{56E07AE7-C313-DA46-6404-9D12CD95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760" r="-1" b="-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AF0C7-EBF6-C4EC-7EE4-EC00595C0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US" sz="4600">
                <a:latin typeface="AkayaKanadaka" panose="02010502080401010103" pitchFamily="2" charset="77"/>
                <a:cs typeface="AkayaKanadaka" panose="02010502080401010103" pitchFamily="2" charset="77"/>
              </a:rPr>
              <a:t>How Socio-demographic factors influence health?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A17D2-D97D-D420-C4DA-54E5809A52C0}"/>
              </a:ext>
            </a:extLst>
          </p:cNvPr>
          <p:cNvSpPr txBox="1"/>
          <p:nvPr/>
        </p:nvSpPr>
        <p:spPr>
          <a:xfrm>
            <a:off x="6411686" y="5954486"/>
            <a:ext cx="558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Vineetha Dulla and </a:t>
            </a:r>
            <a:r>
              <a:rPr lang="en-US" dirty="0" err="1">
                <a:solidFill>
                  <a:schemeClr val="bg1"/>
                </a:solidFill>
              </a:rPr>
              <a:t>Harshavardhan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Chittaluru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B1B51EA-DCCC-50CC-2328-B05170D5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07" y="892266"/>
            <a:ext cx="6880860" cy="3862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05006-4D28-E2E3-0A13-11A1EBA27E8E}"/>
              </a:ext>
            </a:extLst>
          </p:cNvPr>
          <p:cNvSpPr txBox="1"/>
          <p:nvPr/>
        </p:nvSpPr>
        <p:spPr>
          <a:xfrm>
            <a:off x="1018903" y="287383"/>
            <a:ext cx="492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Importance Plot: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CBDC-CD1A-39E3-148D-CC71BEAC3A13}"/>
              </a:ext>
            </a:extLst>
          </p:cNvPr>
          <p:cNvSpPr txBox="1"/>
          <p:nvPr/>
        </p:nvSpPr>
        <p:spPr>
          <a:xfrm>
            <a:off x="1149531" y="5146766"/>
            <a:ext cx="879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is the important feature out of all the features. Which is why I compare the HEALTH variable with AGE for the plots associated with Random Forest.</a:t>
            </a:r>
          </a:p>
        </p:txBody>
      </p:sp>
      <p:pic>
        <p:nvPicPr>
          <p:cNvPr id="5122" name="Picture 2" descr="Important Rubber Stamp Royalty Free SVG, Cliparts, Vectors, and Stock  Illustration. Image 68305475.">
            <a:extLst>
              <a:ext uri="{FF2B5EF4-FFF2-40B4-BE49-F238E27FC236}">
                <a16:creationId xmlns:a16="http://schemas.microsoft.com/office/drawing/2014/main" id="{1EBE927F-8A65-5EA4-A292-EA9D36C1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93" y="104503"/>
            <a:ext cx="1366157" cy="1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8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5A567-CF6F-0BF4-EA98-6A2A60F5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6" y="1066577"/>
            <a:ext cx="4076700" cy="20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5E3C5-237B-C466-E884-B508FC9BF598}"/>
              </a:ext>
            </a:extLst>
          </p:cNvPr>
          <p:cNvSpPr txBox="1"/>
          <p:nvPr/>
        </p:nvSpPr>
        <p:spPr>
          <a:xfrm>
            <a:off x="719025" y="627833"/>
            <a:ext cx="2981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Our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FBF7D-99A9-436A-41D8-E696B9D0D59C}"/>
              </a:ext>
            </a:extLst>
          </p:cNvPr>
          <p:cNvSpPr txBox="1"/>
          <p:nvPr/>
        </p:nvSpPr>
        <p:spPr>
          <a:xfrm>
            <a:off x="719025" y="1488558"/>
            <a:ext cx="814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train this model with all 7 data sets and we get the following graphs </a:t>
            </a:r>
          </a:p>
        </p:txBody>
      </p:sp>
      <p:pic>
        <p:nvPicPr>
          <p:cNvPr id="7" name="Picture 6" descr="A graph of a number of blue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8F715B68-2C4A-9F43-36A6-2F8DC558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25" y="2991220"/>
            <a:ext cx="5086352" cy="3030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F229F-BA89-BCBC-8CFF-F049FE7BC8B8}"/>
              </a:ext>
            </a:extLst>
          </p:cNvPr>
          <p:cNvSpPr txBox="1"/>
          <p:nvPr/>
        </p:nvSpPr>
        <p:spPr>
          <a:xfrm>
            <a:off x="1446027" y="2296634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Mice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CE44A-2856-D86A-8875-C21674199B53}"/>
              </a:ext>
            </a:extLst>
          </p:cNvPr>
          <p:cNvSpPr txBox="1"/>
          <p:nvPr/>
        </p:nvSpPr>
        <p:spPr>
          <a:xfrm>
            <a:off x="7644809" y="229663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Mice model</a:t>
            </a:r>
          </a:p>
        </p:txBody>
      </p:sp>
      <p:pic>
        <p:nvPicPr>
          <p:cNvPr id="11" name="Picture 10" descr="A graph of a train&#10;&#10;Description automatically generated with medium confidence">
            <a:extLst>
              <a:ext uri="{FF2B5EF4-FFF2-40B4-BE49-F238E27FC236}">
                <a16:creationId xmlns:a16="http://schemas.microsoft.com/office/drawing/2014/main" id="{64063336-5A47-FD78-FDCC-44470FE4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433" y="2991220"/>
            <a:ext cx="5385542" cy="30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B3DAF-37CE-20F3-4B2E-D045CA53F070}"/>
              </a:ext>
            </a:extLst>
          </p:cNvPr>
          <p:cNvSpPr txBox="1"/>
          <p:nvPr/>
        </p:nvSpPr>
        <p:spPr>
          <a:xfrm>
            <a:off x="255182" y="0"/>
            <a:ext cx="236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Mice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D5FF4-4A72-DE90-FF02-AD1449831D0A}"/>
              </a:ext>
            </a:extLst>
          </p:cNvPr>
          <p:cNvSpPr txBox="1"/>
          <p:nvPr/>
        </p:nvSpPr>
        <p:spPr>
          <a:xfrm>
            <a:off x="8612372" y="0"/>
            <a:ext cx="21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F6F85-6D39-F175-49EA-D4CC7F54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" y="397471"/>
            <a:ext cx="3568010" cy="1927619"/>
          </a:xfrm>
          <a:prstGeom prst="rect">
            <a:avLst/>
          </a:prstGeom>
        </p:spPr>
      </p:pic>
      <p:pic>
        <p:nvPicPr>
          <p:cNvPr id="7" name="Picture 6" descr="A graph of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AEA24132-A96C-633B-7249-92249833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792" y="438804"/>
            <a:ext cx="3329763" cy="1818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974269-BC38-0D6B-1060-2DB6C91DB7CD}"/>
              </a:ext>
            </a:extLst>
          </p:cNvPr>
          <p:cNvSpPr txBox="1"/>
          <p:nvPr/>
        </p:nvSpPr>
        <p:spPr>
          <a:xfrm>
            <a:off x="510363" y="4306186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pic>
        <p:nvPicPr>
          <p:cNvPr id="10" name="Picture 9" descr="A graph of a number of blue and black lines&#10;&#10;Description automatically generated">
            <a:extLst>
              <a:ext uri="{FF2B5EF4-FFF2-40B4-BE49-F238E27FC236}">
                <a16:creationId xmlns:a16="http://schemas.microsoft.com/office/drawing/2014/main" id="{AC60753C-EA7D-7F8C-83A9-CCABB2A5A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6" y="4821358"/>
            <a:ext cx="3580798" cy="1927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64287-D97B-B4B4-B7DA-AA837165DFDF}"/>
              </a:ext>
            </a:extLst>
          </p:cNvPr>
          <p:cNvSpPr txBox="1"/>
          <p:nvPr/>
        </p:nvSpPr>
        <p:spPr>
          <a:xfrm>
            <a:off x="9367284" y="4231484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</a:t>
            </a:r>
            <a:r>
              <a:rPr lang="en-US" dirty="0" err="1"/>
              <a:t>r-values</a:t>
            </a:r>
            <a:endParaRPr lang="en-US" dirty="0"/>
          </a:p>
        </p:txBody>
      </p:sp>
      <p:pic>
        <p:nvPicPr>
          <p:cNvPr id="13" name="Picture 12" descr="A graph of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25114375-AF08-DD2D-4E4F-CD32A755B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729" y="4821358"/>
            <a:ext cx="3568010" cy="1970106"/>
          </a:xfrm>
          <a:prstGeom prst="rect">
            <a:avLst/>
          </a:prstGeom>
        </p:spPr>
      </p:pic>
      <p:pic>
        <p:nvPicPr>
          <p:cNvPr id="15" name="Picture 1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3276DA6-61BD-1615-18A2-4C7D91908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628" y="2281470"/>
            <a:ext cx="5044163" cy="2778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70ECD-EAA6-0AB8-4DBD-4777DA03CCC1}"/>
              </a:ext>
            </a:extLst>
          </p:cNvPr>
          <p:cNvSpPr txBox="1"/>
          <p:nvPr/>
        </p:nvSpPr>
        <p:spPr>
          <a:xfrm>
            <a:off x="4229986" y="1626781"/>
            <a:ext cx="356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with Complete Data set</a:t>
            </a:r>
          </a:p>
        </p:txBody>
      </p:sp>
    </p:spTree>
    <p:extLst>
      <p:ext uri="{BB962C8B-B14F-4D97-AF65-F5344CB8AC3E}">
        <p14:creationId xmlns:p14="http://schemas.microsoft.com/office/powerpoint/2010/main" val="38897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B135F77A-D477-96D9-A101-2A0D2F46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975388"/>
            <a:ext cx="2057400" cy="133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31168-615F-E0C6-0C94-B2A27971FA17}"/>
              </a:ext>
            </a:extLst>
          </p:cNvPr>
          <p:cNvSpPr txBox="1"/>
          <p:nvPr/>
        </p:nvSpPr>
        <p:spPr>
          <a:xfrm>
            <a:off x="297712" y="74428"/>
            <a:ext cx="5067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Accuracies for the 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F9B0-8029-32A8-F654-E9478BF61DFA}"/>
              </a:ext>
            </a:extLst>
          </p:cNvPr>
          <p:cNvSpPr txBox="1"/>
          <p:nvPr/>
        </p:nvSpPr>
        <p:spPr>
          <a:xfrm>
            <a:off x="414670" y="606056"/>
            <a:ext cx="196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Mice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44441-F659-F68B-0F42-F629C7ABBE23}"/>
              </a:ext>
            </a:extLst>
          </p:cNvPr>
          <p:cNvSpPr txBox="1"/>
          <p:nvPr/>
        </p:nvSpPr>
        <p:spPr>
          <a:xfrm>
            <a:off x="3211033" y="606056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Mice model</a:t>
            </a:r>
          </a:p>
        </p:txBody>
      </p:sp>
      <p:pic>
        <p:nvPicPr>
          <p:cNvPr id="8" name="Picture 7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20D4E31F-0FCF-DAAB-857C-C0AA656A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35" y="988088"/>
            <a:ext cx="1917700" cy="130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40E48-46BF-16F1-AE46-DA1E739B4B3D}"/>
              </a:ext>
            </a:extLst>
          </p:cNvPr>
          <p:cNvSpPr txBox="1"/>
          <p:nvPr/>
        </p:nvSpPr>
        <p:spPr>
          <a:xfrm>
            <a:off x="5837274" y="606056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Mice model</a:t>
            </a:r>
          </a:p>
        </p:txBody>
      </p:sp>
      <p:pic>
        <p:nvPicPr>
          <p:cNvPr id="11" name="Picture 10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792DBF0-204A-0DFA-1669-E0390B14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74" y="1019838"/>
            <a:ext cx="1828800" cy="124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12F71-E2CE-D8F9-8960-15042CD979CF}"/>
              </a:ext>
            </a:extLst>
          </p:cNvPr>
          <p:cNvSpPr txBox="1"/>
          <p:nvPr/>
        </p:nvSpPr>
        <p:spPr>
          <a:xfrm>
            <a:off x="8548576" y="606056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pic>
        <p:nvPicPr>
          <p:cNvPr id="14" name="Picture 13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65BE4881-8E05-C956-1063-6E9C29373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525" y="988088"/>
            <a:ext cx="18669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B7DCBE-BBC9-3E73-EAD3-E562C819E471}"/>
              </a:ext>
            </a:extLst>
          </p:cNvPr>
          <p:cNvSpPr txBox="1"/>
          <p:nvPr/>
        </p:nvSpPr>
        <p:spPr>
          <a:xfrm>
            <a:off x="1892595" y="3178769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pic>
        <p:nvPicPr>
          <p:cNvPr id="17" name="Picture 16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002644D8-05B0-7CFE-6DAC-9210D8E3D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021" y="3895063"/>
            <a:ext cx="1917700" cy="133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9430DF-ED64-84F7-C425-DD3D7FF54B4D}"/>
              </a:ext>
            </a:extLst>
          </p:cNvPr>
          <p:cNvSpPr txBox="1"/>
          <p:nvPr/>
        </p:nvSpPr>
        <p:spPr>
          <a:xfrm>
            <a:off x="4316819" y="3178769"/>
            <a:ext cx="3349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with Complete Dataset</a:t>
            </a:r>
          </a:p>
        </p:txBody>
      </p:sp>
      <p:pic>
        <p:nvPicPr>
          <p:cNvPr id="20" name="Picture 19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93A68971-4EEB-7116-7CEF-011F6DC67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74" y="3907763"/>
            <a:ext cx="1676400" cy="130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23098E-2987-7F0A-58E1-82AF2A5CFF34}"/>
              </a:ext>
            </a:extLst>
          </p:cNvPr>
          <p:cNvSpPr txBox="1"/>
          <p:nvPr/>
        </p:nvSpPr>
        <p:spPr>
          <a:xfrm>
            <a:off x="8360734" y="3178769"/>
            <a:ext cx="220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with </a:t>
            </a:r>
            <a:r>
              <a:rPr lang="en-US" sz="1600" dirty="0" err="1"/>
              <a:t>r-values</a:t>
            </a:r>
            <a:endParaRPr lang="en-US" sz="1600" dirty="0"/>
          </a:p>
        </p:txBody>
      </p:sp>
      <p:pic>
        <p:nvPicPr>
          <p:cNvPr id="23" name="Picture 2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40BDF787-5106-63FE-D528-F26702719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575" y="3889747"/>
            <a:ext cx="1955800" cy="1320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3976D5-3FBE-3BE8-EAE7-77C0B3F21F75}"/>
              </a:ext>
            </a:extLst>
          </p:cNvPr>
          <p:cNvSpPr txBox="1"/>
          <p:nvPr/>
        </p:nvSpPr>
        <p:spPr>
          <a:xfrm>
            <a:off x="520994" y="5879805"/>
            <a:ext cx="749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accuracy metrics 3</a:t>
            </a:r>
            <a:r>
              <a:rPr lang="en-US" baseline="30000" dirty="0"/>
              <a:t>rd</a:t>
            </a:r>
            <a:r>
              <a:rPr lang="en-US" dirty="0"/>
              <a:t> Mice model gives the best results.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016BB-AE7C-00B4-2E2F-0A3A132E3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5264" y="29244"/>
            <a:ext cx="1156736" cy="12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E6139-BC8D-9ED4-4BC6-7E8DEE6159C0}"/>
              </a:ext>
            </a:extLst>
          </p:cNvPr>
          <p:cNvSpPr txBox="1"/>
          <p:nvPr/>
        </p:nvSpPr>
        <p:spPr>
          <a:xfrm>
            <a:off x="425302" y="212651"/>
            <a:ext cx="3125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Poisson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BB7AC-A6E9-2170-FC14-24303CB15BE1}"/>
              </a:ext>
            </a:extLst>
          </p:cNvPr>
          <p:cNvSpPr txBox="1"/>
          <p:nvPr/>
        </p:nvSpPr>
        <p:spPr>
          <a:xfrm>
            <a:off x="584791" y="818707"/>
            <a:ext cx="948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</a:rPr>
              <a:t>The Poisson distribution for a random variable Y has the following probability mass function:</a:t>
            </a:r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70074E-BA0E-893D-40F4-F0CEE1D6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483242"/>
            <a:ext cx="34544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911D1-4006-5EDF-D632-306BF8E174BB}"/>
              </a:ext>
            </a:extLst>
          </p:cNvPr>
          <p:cNvSpPr txBox="1"/>
          <p:nvPr/>
        </p:nvSpPr>
        <p:spPr>
          <a:xfrm>
            <a:off x="659219" y="2466753"/>
            <a:ext cx="3179134" cy="59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08409-2C4D-87BB-E1B1-3094B03BA3EC}"/>
              </a:ext>
            </a:extLst>
          </p:cNvPr>
          <p:cNvSpPr txBox="1"/>
          <p:nvPr/>
        </p:nvSpPr>
        <p:spPr>
          <a:xfrm>
            <a:off x="584791" y="2466753"/>
            <a:ext cx="371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 Poisson Regression,</a:t>
            </a:r>
          </a:p>
          <a:p>
            <a:endParaRPr lang="en-US" dirty="0"/>
          </a:p>
        </p:txBody>
      </p:sp>
      <p:pic>
        <p:nvPicPr>
          <p:cNvPr id="8" name="Picture 7" descr="A math equation with a number of equations&#10;&#10;Description automatically generated with medium confidence">
            <a:extLst>
              <a:ext uri="{FF2B5EF4-FFF2-40B4-BE49-F238E27FC236}">
                <a16:creationId xmlns:a16="http://schemas.microsoft.com/office/drawing/2014/main" id="{2CA20DEA-208D-82FE-71CF-1FE3B6B6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73" y="2918769"/>
            <a:ext cx="4610100" cy="723900"/>
          </a:xfrm>
          <a:prstGeom prst="rect">
            <a:avLst/>
          </a:prstGeom>
        </p:spPr>
      </p:pic>
      <p:pic>
        <p:nvPicPr>
          <p:cNvPr id="11" name="Picture 10" descr="A mathematical equation with a symbol&#10;&#10;Description automatically generated with medium confidence">
            <a:extLst>
              <a:ext uri="{FF2B5EF4-FFF2-40B4-BE49-F238E27FC236}">
                <a16:creationId xmlns:a16="http://schemas.microsoft.com/office/drawing/2014/main" id="{DE8C081B-9A26-1425-6189-7F2CBEC6E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54" y="3023338"/>
            <a:ext cx="1498600" cy="44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6070-A667-C0D5-3BCF-602192DB5893}"/>
              </a:ext>
            </a:extLst>
          </p:cNvPr>
          <p:cNvSpPr txBox="1"/>
          <p:nvPr/>
        </p:nvSpPr>
        <p:spPr>
          <a:xfrm>
            <a:off x="659219" y="4053016"/>
            <a:ext cx="9411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We estimate p value by </a:t>
            </a:r>
            <a:r>
              <a:rPr lang="en-US" dirty="0" err="1"/>
              <a:t>Chisquare</a:t>
            </a:r>
            <a:r>
              <a:rPr lang="en-US" dirty="0"/>
              <a:t> distribution in Poisson regression, where in linear regression, we use t-distribution.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We get Null Deviance and Residual deviance from the </a:t>
            </a:r>
            <a:r>
              <a:rPr lang="en-US" dirty="0" err="1"/>
              <a:t>poisson</a:t>
            </a:r>
            <a:r>
              <a:rPr lang="en-US" dirty="0"/>
              <a:t> model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Larger the deviance represents the model does not fit very well.</a:t>
            </a:r>
          </a:p>
        </p:txBody>
      </p:sp>
      <p:pic>
        <p:nvPicPr>
          <p:cNvPr id="6146" name="Picture 2" descr="Siméon-Denis Poisson | French Mathematician &amp; Probability Theory Pioneer |  Britannica">
            <a:extLst>
              <a:ext uri="{FF2B5EF4-FFF2-40B4-BE49-F238E27FC236}">
                <a16:creationId xmlns:a16="http://schemas.microsoft.com/office/drawing/2014/main" id="{86D5B685-485D-2567-9B7E-9BC5D6ED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097" y="155920"/>
            <a:ext cx="1498601" cy="19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AC7DD-759E-BA39-9538-A34512D9FB45}"/>
              </a:ext>
            </a:extLst>
          </p:cNvPr>
          <p:cNvSpPr txBox="1"/>
          <p:nvPr/>
        </p:nvSpPr>
        <p:spPr>
          <a:xfrm>
            <a:off x="719025" y="620762"/>
            <a:ext cx="3171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Our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FB10B-5190-F54B-8575-5517D6ED8D21}"/>
              </a:ext>
            </a:extLst>
          </p:cNvPr>
          <p:cNvSpPr txBox="1"/>
          <p:nvPr/>
        </p:nvSpPr>
        <p:spPr>
          <a:xfrm>
            <a:off x="719025" y="1488558"/>
            <a:ext cx="814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train this model with all 7 data sets and we get the following graphs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31DA-1602-E765-9076-63E947A88BF8}"/>
              </a:ext>
            </a:extLst>
          </p:cNvPr>
          <p:cNvSpPr txBox="1"/>
          <p:nvPr/>
        </p:nvSpPr>
        <p:spPr>
          <a:xfrm>
            <a:off x="1446027" y="2296634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Mice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45EBD-B985-41C8-E724-2F392D6DF449}"/>
              </a:ext>
            </a:extLst>
          </p:cNvPr>
          <p:cNvSpPr txBox="1"/>
          <p:nvPr/>
        </p:nvSpPr>
        <p:spPr>
          <a:xfrm>
            <a:off x="7644809" y="229663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Mice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169F2-FFA5-3590-8C77-A139FEE6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5" y="1131109"/>
            <a:ext cx="6781800" cy="304800"/>
          </a:xfrm>
          <a:prstGeom prst="rect">
            <a:avLst/>
          </a:prstGeom>
        </p:spPr>
      </p:pic>
      <p:pic>
        <p:nvPicPr>
          <p:cNvPr id="12" name="Picture 11" descr="A blue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45A1FA6-72C1-16EB-245E-C1B897C7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42" y="2991220"/>
            <a:ext cx="4955917" cy="3030574"/>
          </a:xfrm>
          <a:prstGeom prst="rect">
            <a:avLst/>
          </a:prstGeom>
        </p:spPr>
      </p:pic>
      <p:pic>
        <p:nvPicPr>
          <p:cNvPr id="14" name="Picture 13" descr="A diagram of a blue line&#10;&#10;Description automatically generated with medium confidence">
            <a:extLst>
              <a:ext uri="{FF2B5EF4-FFF2-40B4-BE49-F238E27FC236}">
                <a16:creationId xmlns:a16="http://schemas.microsoft.com/office/drawing/2014/main" id="{08061DF4-DF88-F5F2-B811-8F9C9557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52" y="2991220"/>
            <a:ext cx="5410200" cy="30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B6C5B-8EE7-F4A8-A727-D14E8F673D1A}"/>
              </a:ext>
            </a:extLst>
          </p:cNvPr>
          <p:cNvSpPr txBox="1"/>
          <p:nvPr/>
        </p:nvSpPr>
        <p:spPr>
          <a:xfrm>
            <a:off x="255182" y="0"/>
            <a:ext cx="236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Mice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01FB4-B083-F12D-0E5A-D124C87D9DB3}"/>
              </a:ext>
            </a:extLst>
          </p:cNvPr>
          <p:cNvSpPr txBox="1"/>
          <p:nvPr/>
        </p:nvSpPr>
        <p:spPr>
          <a:xfrm>
            <a:off x="8612372" y="0"/>
            <a:ext cx="21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08E9-0513-076C-24D3-21257C01A72F}"/>
              </a:ext>
            </a:extLst>
          </p:cNvPr>
          <p:cNvSpPr txBox="1"/>
          <p:nvPr/>
        </p:nvSpPr>
        <p:spPr>
          <a:xfrm>
            <a:off x="499346" y="4231484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Mice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98B81-9BCA-2CBC-1E59-ABC45B9D2DFA}"/>
              </a:ext>
            </a:extLst>
          </p:cNvPr>
          <p:cNvSpPr txBox="1"/>
          <p:nvPr/>
        </p:nvSpPr>
        <p:spPr>
          <a:xfrm>
            <a:off x="9367284" y="4231484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</a:t>
            </a:r>
            <a:r>
              <a:rPr lang="en-US" dirty="0" err="1"/>
              <a:t>r-values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05B4A-3816-30E8-5324-2B65E6A86446}"/>
              </a:ext>
            </a:extLst>
          </p:cNvPr>
          <p:cNvSpPr txBox="1"/>
          <p:nvPr/>
        </p:nvSpPr>
        <p:spPr>
          <a:xfrm>
            <a:off x="4229986" y="1626781"/>
            <a:ext cx="356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with Complete Data set</a:t>
            </a:r>
          </a:p>
        </p:txBody>
      </p:sp>
      <p:pic>
        <p:nvPicPr>
          <p:cNvPr id="23" name="Picture 2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65D12F6-A68B-8C1F-145A-703AEBC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1" y="369332"/>
            <a:ext cx="3568010" cy="2169283"/>
          </a:xfrm>
          <a:prstGeom prst="rect">
            <a:avLst/>
          </a:prstGeom>
        </p:spPr>
      </p:pic>
      <p:pic>
        <p:nvPicPr>
          <p:cNvPr id="25" name="Picture 24" descr="A blue graph with black lines and white text&#10;&#10;Description automatically generated">
            <a:extLst>
              <a:ext uri="{FF2B5EF4-FFF2-40B4-BE49-F238E27FC236}">
                <a16:creationId xmlns:a16="http://schemas.microsoft.com/office/drawing/2014/main" id="{6A976FFC-E3E3-1BC2-FF2B-6688D78C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960" y="300214"/>
            <a:ext cx="3764851" cy="2169283"/>
          </a:xfrm>
          <a:prstGeom prst="rect">
            <a:avLst/>
          </a:prstGeom>
        </p:spPr>
      </p:pic>
      <p:pic>
        <p:nvPicPr>
          <p:cNvPr id="27" name="Picture 26" descr="A blue graph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C66B587-83F7-0F9B-A1B6-191029AEA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2" y="4600816"/>
            <a:ext cx="3668659" cy="2169283"/>
          </a:xfrm>
          <a:prstGeom prst="rect">
            <a:avLst/>
          </a:prstGeom>
        </p:spPr>
      </p:pic>
      <p:pic>
        <p:nvPicPr>
          <p:cNvPr id="29" name="Picture 28" descr="A graph of blue dots&#10;&#10;Description automatically generated">
            <a:extLst>
              <a:ext uri="{FF2B5EF4-FFF2-40B4-BE49-F238E27FC236}">
                <a16:creationId xmlns:a16="http://schemas.microsoft.com/office/drawing/2014/main" id="{1FD3C241-A478-B1BE-EA69-FC49DE35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042" y="2154857"/>
            <a:ext cx="4700022" cy="2931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0FA20F-418B-9B55-427C-D43097891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960" y="4600816"/>
            <a:ext cx="3801040" cy="21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20E38-0CEB-D063-B404-E8B0232A79E8}"/>
              </a:ext>
            </a:extLst>
          </p:cNvPr>
          <p:cNvSpPr txBox="1"/>
          <p:nvPr/>
        </p:nvSpPr>
        <p:spPr>
          <a:xfrm>
            <a:off x="553780" y="449290"/>
            <a:ext cx="898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Average Beta Coefficients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/>
              <a:t>	In our case, we took a scenario, instead of comparing all the 5 mice models, we thought of averaging the beta coefficients across the 5 summaries.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u="sng" dirty="0"/>
              <a:t>Average Variance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/>
              <a:t>	Taking average across the 5 summaries of square of standard errors.</a:t>
            </a:r>
          </a:p>
          <a:p>
            <a:endParaRPr lang="en-US" dirty="0"/>
          </a:p>
        </p:txBody>
      </p:sp>
      <p:pic>
        <p:nvPicPr>
          <p:cNvPr id="4" name="Picture 3" descr="A black and white symbol&#10;&#10;Description automatically generated">
            <a:extLst>
              <a:ext uri="{FF2B5EF4-FFF2-40B4-BE49-F238E27FC236}">
                <a16:creationId xmlns:a16="http://schemas.microsoft.com/office/drawing/2014/main" id="{EA66A379-B856-D910-82D9-5FE75ECF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63" y="2768600"/>
            <a:ext cx="16129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ACDC6-C3AE-0A91-65A7-4FBA495FD235}"/>
              </a:ext>
            </a:extLst>
          </p:cNvPr>
          <p:cNvSpPr txBox="1"/>
          <p:nvPr/>
        </p:nvSpPr>
        <p:spPr>
          <a:xfrm>
            <a:off x="481914" y="3311611"/>
            <a:ext cx="1034260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>
              <a:lnSpc>
                <a:spcPct val="150000"/>
              </a:lnSpc>
            </a:pPr>
            <a:r>
              <a:rPr lang="en-US" u="sng" dirty="0"/>
              <a:t>Pooled Variance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/>
              <a:t>	It combines the variance estimates within the individual groups. It is a better estimate of the common group variance than either of the individual group variance.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44A78-35F7-1EA2-D9F3-1532A90A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66" y="5062335"/>
            <a:ext cx="6261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A20D08B-F17C-B273-F787-963381C4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956663"/>
            <a:ext cx="8301038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D1CA6-FBBC-2242-6419-2207CBF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4944463"/>
            <a:ext cx="8301038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3A4C7-35B2-4BD1-FC6D-0ECC353B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5363563"/>
            <a:ext cx="8301038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B6278-BBD1-117A-E49A-0768156EFAE3}"/>
              </a:ext>
            </a:extLst>
          </p:cNvPr>
          <p:cNvSpPr txBox="1"/>
          <p:nvPr/>
        </p:nvSpPr>
        <p:spPr>
          <a:xfrm>
            <a:off x="828675" y="285750"/>
            <a:ext cx="5557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Pooled Model:</a:t>
            </a:r>
          </a:p>
        </p:txBody>
      </p:sp>
    </p:spTree>
    <p:extLst>
      <p:ext uri="{BB962C8B-B14F-4D97-AF65-F5344CB8AC3E}">
        <p14:creationId xmlns:p14="http://schemas.microsoft.com/office/powerpoint/2010/main" val="21733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D96FB1-867C-E559-2E40-2F391B2BF34F}"/>
              </a:ext>
            </a:extLst>
          </p:cNvPr>
          <p:cNvSpPr txBox="1"/>
          <p:nvPr/>
        </p:nvSpPr>
        <p:spPr>
          <a:xfrm>
            <a:off x="563525" y="685649"/>
            <a:ext cx="4348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Conclusion: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BB27F-A351-30FC-6C49-9E9625389E2A}"/>
              </a:ext>
            </a:extLst>
          </p:cNvPr>
          <p:cNvSpPr txBox="1"/>
          <p:nvPr/>
        </p:nvSpPr>
        <p:spPr>
          <a:xfrm>
            <a:off x="777847" y="1443841"/>
            <a:ext cx="8268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From Poisson Regression model, we use deviance as the metric to compare the models.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Out of all the trained models, pooled model has the least null and residual deviance.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Mice method is the most effective imputing method for the NA values.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Pooled variance gives the effective variance.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Poisson Regression mainly concentrates on the count of the features.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Ensemble techniques are used to increase the accuracy and handle the unstable variance.</a:t>
            </a:r>
          </a:p>
        </p:txBody>
      </p:sp>
      <p:pic>
        <p:nvPicPr>
          <p:cNvPr id="5" name="Picture 4" descr="A black stamp with white text&#10;&#10;Description automatically generated">
            <a:extLst>
              <a:ext uri="{FF2B5EF4-FFF2-40B4-BE49-F238E27FC236}">
                <a16:creationId xmlns:a16="http://schemas.microsoft.com/office/drawing/2014/main" id="{4E40543A-41F2-BC56-BC2E-18CED296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71" y="350990"/>
            <a:ext cx="2158455" cy="18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F4008A-A4EE-4E74-E07A-F2A3F997DEF1}"/>
              </a:ext>
            </a:extLst>
          </p:cNvPr>
          <p:cNvSpPr/>
          <p:nvPr/>
        </p:nvSpPr>
        <p:spPr>
          <a:xfrm>
            <a:off x="868136" y="1066800"/>
            <a:ext cx="2571750" cy="225062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B6C0A-5412-5024-1002-6FEE80F2DDA0}"/>
              </a:ext>
            </a:extLst>
          </p:cNvPr>
          <p:cNvSpPr txBox="1"/>
          <p:nvPr/>
        </p:nvSpPr>
        <p:spPr>
          <a:xfrm flipH="1">
            <a:off x="1534885" y="1828800"/>
            <a:ext cx="1085849" cy="65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  GSS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B534A01-B0CE-3418-A4D1-BBAF3D3A4EA7}"/>
              </a:ext>
            </a:extLst>
          </p:cNvPr>
          <p:cNvSpPr/>
          <p:nvPr/>
        </p:nvSpPr>
        <p:spPr>
          <a:xfrm flipH="1">
            <a:off x="2039712" y="3317421"/>
            <a:ext cx="228598" cy="1006929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19236-56BC-6691-5077-FCCB77F9A9A4}"/>
              </a:ext>
            </a:extLst>
          </p:cNvPr>
          <p:cNvSpPr/>
          <p:nvPr/>
        </p:nvSpPr>
        <p:spPr>
          <a:xfrm>
            <a:off x="1317170" y="4324349"/>
            <a:ext cx="1545773" cy="585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64814,13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A0BFCBAD-902F-11CA-2642-098564BE4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826483"/>
              </p:ext>
            </p:extLst>
          </p:nvPr>
        </p:nvGraphicFramePr>
        <p:xfrm>
          <a:off x="4136571" y="1273629"/>
          <a:ext cx="5725886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95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Graphic spid="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CFC84-7A7C-C20B-C5D7-0BB6E3A02275}"/>
              </a:ext>
            </a:extLst>
          </p:cNvPr>
          <p:cNvSpPr txBox="1"/>
          <p:nvPr/>
        </p:nvSpPr>
        <p:spPr>
          <a:xfrm>
            <a:off x="3092302" y="797442"/>
            <a:ext cx="6007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THANK        YOU</a:t>
            </a:r>
          </a:p>
        </p:txBody>
      </p:sp>
      <p:pic>
        <p:nvPicPr>
          <p:cNvPr id="4" name="Picture 3" descr="A black and white handshake&#10;&#10;Description automatically generated">
            <a:extLst>
              <a:ext uri="{FF2B5EF4-FFF2-40B4-BE49-F238E27FC236}">
                <a16:creationId xmlns:a16="http://schemas.microsoft.com/office/drawing/2014/main" id="{FC1BB1B1-CAE9-6C31-9D81-C90E7867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90" y="4413277"/>
            <a:ext cx="3125651" cy="14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B2923-172D-BC0B-1819-25B4E7276486}"/>
              </a:ext>
            </a:extLst>
          </p:cNvPr>
          <p:cNvSpPr txBox="1"/>
          <p:nvPr/>
        </p:nvSpPr>
        <p:spPr>
          <a:xfrm>
            <a:off x="478971" y="413657"/>
            <a:ext cx="3820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Initial Data Analysis: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9B8FE-2253-DECF-E22C-6E2CFEBA43AB}"/>
              </a:ext>
            </a:extLst>
          </p:cNvPr>
          <p:cNvSpPr txBox="1"/>
          <p:nvPr/>
        </p:nvSpPr>
        <p:spPr>
          <a:xfrm>
            <a:off x="478971" y="1088571"/>
            <a:ext cx="719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find out the count of NA values in each feature.</a:t>
            </a:r>
          </a:p>
          <a:p>
            <a:endParaRPr lang="en-US" dirty="0"/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61307BEA-2EBE-2FA6-0CDF-C90DB3EF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75" y="1741292"/>
            <a:ext cx="7378994" cy="102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CBDD1-5059-4C46-C4B3-B901596DA294}"/>
              </a:ext>
            </a:extLst>
          </p:cNvPr>
          <p:cNvSpPr txBox="1"/>
          <p:nvPr/>
        </p:nvSpPr>
        <p:spPr>
          <a:xfrm>
            <a:off x="478970" y="2993571"/>
            <a:ext cx="7772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Given a thought to remove NA values in each feature, surprisingly the count of remaining data set is </a:t>
            </a:r>
            <a:r>
              <a:rPr lang="en-US" b="1" dirty="0">
                <a:solidFill>
                  <a:srgbClr val="FF0000"/>
                </a:solidFill>
              </a:rPr>
              <a:t>3314.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Here comes out first preprocessing step of remaining all NA values to build a complete data set.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It’s shape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Depletion rate for complete data set is 95%. </a:t>
            </a:r>
          </a:p>
        </p:txBody>
      </p:sp>
      <p:sp>
        <p:nvSpPr>
          <p:cNvPr id="8" name="Decision 7">
            <a:extLst>
              <a:ext uri="{FF2B5EF4-FFF2-40B4-BE49-F238E27FC236}">
                <a16:creationId xmlns:a16="http://schemas.microsoft.com/office/drawing/2014/main" id="{9AD8A82F-8799-958A-BA79-A4D55E4CDCE2}"/>
              </a:ext>
            </a:extLst>
          </p:cNvPr>
          <p:cNvSpPr/>
          <p:nvPr/>
        </p:nvSpPr>
        <p:spPr>
          <a:xfrm>
            <a:off x="1795802" y="4470034"/>
            <a:ext cx="1545771" cy="88151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55917-34D2-E672-E84E-533970B01492}"/>
              </a:ext>
            </a:extLst>
          </p:cNvPr>
          <p:cNvSpPr txBox="1"/>
          <p:nvPr/>
        </p:nvSpPr>
        <p:spPr>
          <a:xfrm>
            <a:off x="2057399" y="46808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3314,13</a:t>
            </a:r>
          </a:p>
        </p:txBody>
      </p:sp>
      <p:pic>
        <p:nvPicPr>
          <p:cNvPr id="1030" name="Picture 6" descr="Data Analysis icons for free download | Freepik | Data analysis, Big data  analytics technology, Data analytics tools">
            <a:extLst>
              <a:ext uri="{FF2B5EF4-FFF2-40B4-BE49-F238E27FC236}">
                <a16:creationId xmlns:a16="http://schemas.microsoft.com/office/drawing/2014/main" id="{529CE9BE-D5D5-3C80-C8B6-C77421DC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369" y="2775777"/>
            <a:ext cx="3820886" cy="286232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1314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0D3B3-2C6E-B217-499E-212BADB2476A}"/>
              </a:ext>
            </a:extLst>
          </p:cNvPr>
          <p:cNvSpPr txBox="1"/>
          <p:nvPr/>
        </p:nvSpPr>
        <p:spPr>
          <a:xfrm>
            <a:off x="348343" y="370114"/>
            <a:ext cx="4582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Data Pre-processing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18EA8-C835-C6C7-2FD8-CA85E9EE8950}"/>
              </a:ext>
            </a:extLst>
          </p:cNvPr>
          <p:cNvSpPr txBox="1"/>
          <p:nvPr/>
        </p:nvSpPr>
        <p:spPr>
          <a:xfrm>
            <a:off x="542260" y="1099457"/>
            <a:ext cx="80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Our main pre-processing goal is to remove NA values.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Initially we have &lt;</a:t>
            </a:r>
            <a:r>
              <a:rPr lang="en-US" dirty="0" err="1"/>
              <a:t>dbl</a:t>
            </a:r>
            <a:r>
              <a:rPr lang="en-US" dirty="0"/>
              <a:t> +</a:t>
            </a:r>
            <a:r>
              <a:rPr lang="en-US" dirty="0" err="1"/>
              <a:t>lbl</a:t>
            </a:r>
            <a:r>
              <a:rPr lang="en-US" dirty="0"/>
              <a:t>&gt; data type i.e., double and label, we removed label from the data set.</a:t>
            </a:r>
          </a:p>
          <a:p>
            <a:endParaRPr lang="en-US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3CD5E2D-EF50-C917-BD36-AC9D7532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26" y="2120900"/>
            <a:ext cx="1473200" cy="787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1E40EF3-A52A-7415-0B63-48BE3B9FD394}"/>
              </a:ext>
            </a:extLst>
          </p:cNvPr>
          <p:cNvSpPr/>
          <p:nvPr/>
        </p:nvSpPr>
        <p:spPr>
          <a:xfrm>
            <a:off x="2791935" y="2386270"/>
            <a:ext cx="1012372" cy="2148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70076B3B-B545-CDE6-215F-8E037D0D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2" y="2120900"/>
            <a:ext cx="924399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E0BCE-1D95-9183-140F-E30A32E254BB}"/>
              </a:ext>
            </a:extLst>
          </p:cNvPr>
          <p:cNvSpPr txBox="1"/>
          <p:nvPr/>
        </p:nvSpPr>
        <p:spPr>
          <a:xfrm>
            <a:off x="542259" y="3232298"/>
            <a:ext cx="8026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used </a:t>
            </a:r>
            <a:r>
              <a:rPr lang="en-US" dirty="0">
                <a:hlinkClick r:id="rId4"/>
              </a:rPr>
              <a:t>mice</a:t>
            </a:r>
            <a:r>
              <a:rPr lang="en-US" dirty="0"/>
              <a:t> </a:t>
            </a:r>
            <a:r>
              <a:rPr lang="en-US" dirty="0" err="1"/>
              <a:t>imputting</a:t>
            </a:r>
            <a:r>
              <a:rPr lang="en-US" dirty="0"/>
              <a:t> method to replace NA values using random forest method.</a:t>
            </a:r>
          </a:p>
          <a:p>
            <a:endParaRPr lang="en-US" dirty="0"/>
          </a:p>
          <a:p>
            <a:r>
              <a:rPr lang="en-US" dirty="0"/>
              <a:t>          Syntax: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To get 5 different data sets, we used complete() function.</a:t>
            </a:r>
          </a:p>
          <a:p>
            <a:endParaRPr lang="en-US" dirty="0"/>
          </a:p>
          <a:p>
            <a:r>
              <a:rPr lang="en-US" dirty="0"/>
              <a:t>          Syntax: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366B82-A031-28A7-371F-6AD5871DF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30" y="4066781"/>
            <a:ext cx="5015594" cy="351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8928A-6132-565C-A4A5-45673ACD1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693" y="5240381"/>
            <a:ext cx="2957180" cy="220491"/>
          </a:xfrm>
          <a:prstGeom prst="rect">
            <a:avLst/>
          </a:prstGeom>
        </p:spPr>
      </p:pic>
      <p:pic>
        <p:nvPicPr>
          <p:cNvPr id="2050" name="Picture 2" descr="Data Preprocessing Stock Illustrations – 88 Data Preprocessing Stock  Illustrations, Vectors &amp; Clipart - Dreamstime">
            <a:extLst>
              <a:ext uri="{FF2B5EF4-FFF2-40B4-BE49-F238E27FC236}">
                <a16:creationId xmlns:a16="http://schemas.microsoft.com/office/drawing/2014/main" id="{0D18C320-D294-DE7A-BC02-4E8EB3DD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16" y="796834"/>
            <a:ext cx="2650189" cy="52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F97BB-F22C-082B-D38D-0554CE715145}"/>
              </a:ext>
            </a:extLst>
          </p:cNvPr>
          <p:cNvSpPr txBox="1"/>
          <p:nvPr/>
        </p:nvSpPr>
        <p:spPr>
          <a:xfrm>
            <a:off x="893136" y="776177"/>
            <a:ext cx="853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take unique values from each feature and then we replace NA values of that particular feature by selecting a random value from the unique values.</a:t>
            </a:r>
          </a:p>
          <a:p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399D0B5-0B98-4944-8DA9-AB0E9A26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92" y="1605369"/>
            <a:ext cx="673100" cy="1308100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2BA2CA4E-8F80-ABED-AC7B-5D2B651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43" y="1896583"/>
            <a:ext cx="1028700" cy="5715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6E28983-2199-339E-E4A7-E0BF721BF9C9}"/>
              </a:ext>
            </a:extLst>
          </p:cNvPr>
          <p:cNvSpPr/>
          <p:nvPr/>
        </p:nvSpPr>
        <p:spPr>
          <a:xfrm>
            <a:off x="4774461" y="2152316"/>
            <a:ext cx="1028700" cy="1541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1041025D-D809-4048-8B38-96330623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6169"/>
            <a:ext cx="749300" cy="1257300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5098D266-C0DD-15C4-CAA5-AA05C79E2E08}"/>
              </a:ext>
            </a:extLst>
          </p:cNvPr>
          <p:cNvSpPr/>
          <p:nvPr/>
        </p:nvSpPr>
        <p:spPr>
          <a:xfrm>
            <a:off x="2223238" y="1959049"/>
            <a:ext cx="435935" cy="446567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56B8D-0699-6E07-9A6D-79FEEB319F91}"/>
              </a:ext>
            </a:extLst>
          </p:cNvPr>
          <p:cNvSpPr txBox="1"/>
          <p:nvPr/>
        </p:nvSpPr>
        <p:spPr>
          <a:xfrm>
            <a:off x="4635794" y="1896583"/>
            <a:ext cx="146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Catalyst = effort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DAB33-60E0-5585-5FD2-A05FEECBEA86}"/>
              </a:ext>
            </a:extLst>
          </p:cNvPr>
          <p:cNvSpPr txBox="1"/>
          <p:nvPr/>
        </p:nvSpPr>
        <p:spPr>
          <a:xfrm>
            <a:off x="1070492" y="3338623"/>
            <a:ext cx="7198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Finally, after successful preprocessing we got 7 different datasets.</a:t>
            </a:r>
          </a:p>
          <a:p>
            <a:endParaRPr lang="en-US" dirty="0"/>
          </a:p>
          <a:p>
            <a:r>
              <a:rPr lang="en-US" dirty="0" err="1"/>
              <a:t>gss_data_wo_na</a:t>
            </a:r>
            <a:r>
              <a:rPr lang="en-US" dirty="0"/>
              <a:t> – Data set without NA values</a:t>
            </a:r>
          </a:p>
          <a:p>
            <a:r>
              <a:rPr lang="en-US" dirty="0"/>
              <a:t>gss_data_rf_1  </a:t>
            </a:r>
          </a:p>
          <a:p>
            <a:r>
              <a:rPr lang="en-US" dirty="0"/>
              <a:t>gss_data_rf_2</a:t>
            </a:r>
          </a:p>
          <a:p>
            <a:r>
              <a:rPr lang="en-US" dirty="0"/>
              <a:t>gss_data_rf_3                Data set from mice imputation method</a:t>
            </a:r>
          </a:p>
          <a:p>
            <a:r>
              <a:rPr lang="en-US" dirty="0"/>
              <a:t>gss_data_rf_4</a:t>
            </a:r>
          </a:p>
          <a:p>
            <a:r>
              <a:rPr lang="en-US" dirty="0"/>
              <a:t>gss_data_rf_5</a:t>
            </a:r>
          </a:p>
          <a:p>
            <a:r>
              <a:rPr lang="en-US" dirty="0" err="1"/>
              <a:t>gss_data_rvalues</a:t>
            </a:r>
            <a:r>
              <a:rPr lang="en-US" dirty="0"/>
              <a:t> – Data set with random values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93D87D6-445D-AD9B-2A99-8CE230B097DE}"/>
              </a:ext>
            </a:extLst>
          </p:cNvPr>
          <p:cNvSpPr/>
          <p:nvPr/>
        </p:nvSpPr>
        <p:spPr>
          <a:xfrm>
            <a:off x="3083442" y="4539462"/>
            <a:ext cx="180901" cy="12652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server&#10;&#10;Description automatically generated">
            <a:extLst>
              <a:ext uri="{FF2B5EF4-FFF2-40B4-BE49-F238E27FC236}">
                <a16:creationId xmlns:a16="http://schemas.microsoft.com/office/drawing/2014/main" id="{62EA91E9-6686-23FE-3C97-E5BCCB2DE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363" y="1699507"/>
            <a:ext cx="3338798" cy="42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57C65-920A-8003-666E-8C865E0D85AD}"/>
              </a:ext>
            </a:extLst>
          </p:cNvPr>
          <p:cNvSpPr txBox="1"/>
          <p:nvPr/>
        </p:nvSpPr>
        <p:spPr>
          <a:xfrm>
            <a:off x="435935" y="350874"/>
            <a:ext cx="4169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Exploratory Data Analysis:</a:t>
            </a:r>
          </a:p>
        </p:txBody>
      </p:sp>
      <p:pic>
        <p:nvPicPr>
          <p:cNvPr id="4" name="Picture 3" descr="A diagram of a health diagram&#10;&#10;Description automatically generated">
            <a:extLst>
              <a:ext uri="{FF2B5EF4-FFF2-40B4-BE49-F238E27FC236}">
                <a16:creationId xmlns:a16="http://schemas.microsoft.com/office/drawing/2014/main" id="{C680E246-E232-4430-88B8-529AD217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6" y="1601792"/>
            <a:ext cx="5364790" cy="3378200"/>
          </a:xfrm>
          <a:prstGeom prst="rect">
            <a:avLst/>
          </a:prstGeom>
        </p:spPr>
      </p:pic>
      <p:pic>
        <p:nvPicPr>
          <p:cNvPr id="6" name="Picture 5" descr="A graph of different sizes of bars&#10;&#10;Description automatically generated with medium confidence">
            <a:extLst>
              <a:ext uri="{FF2B5EF4-FFF2-40B4-BE49-F238E27FC236}">
                <a16:creationId xmlns:a16="http://schemas.microsoft.com/office/drawing/2014/main" id="{B2A9B2B2-36D7-10FC-9135-E1BD7BAB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792"/>
            <a:ext cx="5982577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1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alth and health&#10;&#10;Description automatically generated">
            <a:extLst>
              <a:ext uri="{FF2B5EF4-FFF2-40B4-BE49-F238E27FC236}">
                <a16:creationId xmlns:a16="http://schemas.microsoft.com/office/drawing/2014/main" id="{ED613082-E4F2-EAD8-97B5-3E6A2844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8" y="223283"/>
            <a:ext cx="5627429" cy="3294001"/>
          </a:xfrm>
          <a:prstGeom prst="rect">
            <a:avLst/>
          </a:prstGeom>
        </p:spPr>
      </p:pic>
      <p:pic>
        <p:nvPicPr>
          <p:cNvPr id="5" name="Picture 4" descr="A graph of a number of different types of drugs&#10;&#10;Description automatically generated with medium confidence">
            <a:extLst>
              <a:ext uri="{FF2B5EF4-FFF2-40B4-BE49-F238E27FC236}">
                <a16:creationId xmlns:a16="http://schemas.microsoft.com/office/drawing/2014/main" id="{E6A2559F-B1F2-0861-F205-5B89849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73" y="3201240"/>
            <a:ext cx="5873602" cy="34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smoke and health&#10;&#10;Description automatically generated">
            <a:extLst>
              <a:ext uri="{FF2B5EF4-FFF2-40B4-BE49-F238E27FC236}">
                <a16:creationId xmlns:a16="http://schemas.microsoft.com/office/drawing/2014/main" id="{566D5C7C-6439-A435-268A-CFC03951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" y="3111846"/>
            <a:ext cx="5799462" cy="3480340"/>
          </a:xfrm>
          <a:prstGeom prst="rect">
            <a:avLst/>
          </a:prstGeom>
        </p:spPr>
      </p:pic>
      <p:pic>
        <p:nvPicPr>
          <p:cNvPr id="5" name="Picture 4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4E727D25-0CB8-530E-614C-094FAB18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16" y="213040"/>
            <a:ext cx="5709683" cy="34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1DDBC-923B-E851-2D59-21626413D2C6}"/>
              </a:ext>
            </a:extLst>
          </p:cNvPr>
          <p:cNvSpPr txBox="1"/>
          <p:nvPr/>
        </p:nvSpPr>
        <p:spPr>
          <a:xfrm>
            <a:off x="584791" y="350874"/>
            <a:ext cx="3678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8C5B2-BA3D-6F7C-3676-D6F7CD1FAFB8}"/>
              </a:ext>
            </a:extLst>
          </p:cNvPr>
          <p:cNvSpPr txBox="1"/>
          <p:nvPr/>
        </p:nvSpPr>
        <p:spPr>
          <a:xfrm>
            <a:off x="584791" y="935574"/>
            <a:ext cx="7453423" cy="93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Random Forest approach is a supervised learning algorithm. It builds the multiple decision trees which are known as forest and glue them together to urge a more accurate and stable prediction.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5C14E65-E9EB-81E3-7935-85AA9A24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77" y="2086789"/>
            <a:ext cx="5842000" cy="10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4F920F-C8BC-ABA2-4AD3-CFD497FDAA39}"/>
              </a:ext>
            </a:extLst>
          </p:cNvPr>
          <p:cNvSpPr txBox="1"/>
          <p:nvPr/>
        </p:nvSpPr>
        <p:spPr>
          <a:xfrm>
            <a:off x="601526" y="3755212"/>
            <a:ext cx="13468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Bagging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E5B9E-5CCF-EA10-6A3F-04845AF47EB1}"/>
              </a:ext>
            </a:extLst>
          </p:cNvPr>
          <p:cNvSpPr txBox="1"/>
          <p:nvPr/>
        </p:nvSpPr>
        <p:spPr>
          <a:xfrm>
            <a:off x="935665" y="43274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5A309-E0A4-6BF7-1F97-56CF5D7D3AEE}"/>
              </a:ext>
            </a:extLst>
          </p:cNvPr>
          <p:cNvSpPr txBox="1"/>
          <p:nvPr/>
        </p:nvSpPr>
        <p:spPr>
          <a:xfrm>
            <a:off x="669850" y="4327451"/>
            <a:ext cx="7038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Bagging, also known as bootstrap aggregation, is the ensemble learning method that is commonly used to reduce variance within a noisy dataset.</a:t>
            </a:r>
          </a:p>
          <a:p>
            <a:endParaRPr lang="en-US" dirty="0"/>
          </a:p>
          <a:p>
            <a:r>
              <a:rPr lang="en-US" dirty="0"/>
              <a:t>Random forest follows the Bagging technique.</a:t>
            </a:r>
          </a:p>
        </p:txBody>
      </p:sp>
      <p:pic>
        <p:nvPicPr>
          <p:cNvPr id="15" name="Picture 14" descr="A brain with colorful lines and dots&#10;&#10;Description automatically generated">
            <a:extLst>
              <a:ext uri="{FF2B5EF4-FFF2-40B4-BE49-F238E27FC236}">
                <a16:creationId xmlns:a16="http://schemas.microsoft.com/office/drawing/2014/main" id="{74023046-927B-2E82-C5A1-7FE678C2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73" y="2357914"/>
            <a:ext cx="3620437" cy="27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HeadlinesVTI">
  <a:themeElements>
    <a:clrScheme name="AnalogousFromRegularSeedLeftStep">
      <a:dk1>
        <a:srgbClr val="000000"/>
      </a:dk1>
      <a:lt1>
        <a:srgbClr val="FFFFFF"/>
      </a:lt1>
      <a:dk2>
        <a:srgbClr val="41242C"/>
      </a:dk2>
      <a:lt2>
        <a:srgbClr val="E8E6E2"/>
      </a:lt2>
      <a:accent1>
        <a:srgbClr val="295AE7"/>
      </a:accent1>
      <a:accent2>
        <a:srgbClr val="1798D5"/>
      </a:accent2>
      <a:accent3>
        <a:srgbClr val="20B7A9"/>
      </a:accent3>
      <a:accent4>
        <a:srgbClr val="14BA66"/>
      </a:accent4>
      <a:accent5>
        <a:srgbClr val="21BC2D"/>
      </a:accent5>
      <a:accent6>
        <a:srgbClr val="4DB914"/>
      </a:accent6>
      <a:hlink>
        <a:srgbClr val="9A7F33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{080456AD-AAB9-4944-AED3-927E53297CB3}tf10001072</Template>
  <TotalTime>1987</TotalTime>
  <Words>838</Words>
  <Application>Microsoft Macintosh PowerPoint</Application>
  <PresentationFormat>Widescreen</PresentationFormat>
  <Paragraphs>117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AkayaKanadaka</vt:lpstr>
      <vt:lpstr>Arial</vt:lpstr>
      <vt:lpstr>Avenir Next LT Pro</vt:lpstr>
      <vt:lpstr>Baguet Script</vt:lpstr>
      <vt:lpstr>Calibri</vt:lpstr>
      <vt:lpstr>Sitka Banner</vt:lpstr>
      <vt:lpstr>Wingdings</vt:lpstr>
      <vt:lpstr>HeadlinesVTI</vt:lpstr>
      <vt:lpstr>How Socio-demographic factors influence health?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socio-demographic factors influence health?</dc:title>
  <dc:creator>Dulla, Vineetha</dc:creator>
  <cp:lastModifiedBy>Dulla, Vineetha</cp:lastModifiedBy>
  <cp:revision>13</cp:revision>
  <dcterms:created xsi:type="dcterms:W3CDTF">2023-11-28T20:21:25Z</dcterms:created>
  <dcterms:modified xsi:type="dcterms:W3CDTF">2023-11-30T07:30:32Z</dcterms:modified>
</cp:coreProperties>
</file>